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8" r:id="rId1"/>
  </p:sldMasterIdLst>
  <p:notesMasterIdLst>
    <p:notesMasterId r:id="rId45"/>
  </p:notesMasterIdLst>
  <p:sldIdLst>
    <p:sldId id="347" r:id="rId2"/>
    <p:sldId id="344" r:id="rId3"/>
    <p:sldId id="284" r:id="rId4"/>
    <p:sldId id="285" r:id="rId5"/>
    <p:sldId id="286" r:id="rId6"/>
    <p:sldId id="287" r:id="rId7"/>
    <p:sldId id="289" r:id="rId8"/>
    <p:sldId id="290" r:id="rId9"/>
    <p:sldId id="264" r:id="rId10"/>
    <p:sldId id="349" r:id="rId11"/>
    <p:sldId id="357" r:id="rId12"/>
    <p:sldId id="358" r:id="rId13"/>
    <p:sldId id="266" r:id="rId14"/>
    <p:sldId id="350" r:id="rId15"/>
    <p:sldId id="351" r:id="rId16"/>
    <p:sldId id="352" r:id="rId17"/>
    <p:sldId id="353" r:id="rId18"/>
    <p:sldId id="354" r:id="rId19"/>
    <p:sldId id="355" r:id="rId20"/>
    <p:sldId id="330" r:id="rId21"/>
    <p:sldId id="362" r:id="rId22"/>
    <p:sldId id="356" r:id="rId23"/>
    <p:sldId id="345" r:id="rId24"/>
    <p:sldId id="297" r:id="rId25"/>
    <p:sldId id="299" r:id="rId26"/>
    <p:sldId id="307" r:id="rId27"/>
    <p:sldId id="306" r:id="rId28"/>
    <p:sldId id="314" r:id="rId29"/>
    <p:sldId id="312" r:id="rId30"/>
    <p:sldId id="316" r:id="rId31"/>
    <p:sldId id="317" r:id="rId32"/>
    <p:sldId id="318" r:id="rId33"/>
    <p:sldId id="359" r:id="rId34"/>
    <p:sldId id="360" r:id="rId35"/>
    <p:sldId id="321" r:id="rId36"/>
    <p:sldId id="361" r:id="rId37"/>
    <p:sldId id="328" r:id="rId38"/>
    <p:sldId id="332" r:id="rId39"/>
    <p:sldId id="333" r:id="rId40"/>
    <p:sldId id="335" r:id="rId41"/>
    <p:sldId id="336" r:id="rId42"/>
    <p:sldId id="348" r:id="rId43"/>
    <p:sldId id="340"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orbel" panose="020B0503020204020204" pitchFamily="34" charset="0"/>
      <p:regular r:id="rId50"/>
      <p:bold r:id="rId51"/>
      <p:italic r:id="rId52"/>
      <p:boldItalic r:id="rId53"/>
    </p:embeddedFont>
    <p:embeddedFont>
      <p:font typeface="Gill Sans MT" panose="020B0502020104020203" pitchFamily="34" charset="77"/>
      <p:regular r:id="rId54"/>
      <p:bold r:id="rId55"/>
      <p:italic r:id="rId56"/>
      <p:boldItalic r:id="rId57"/>
    </p:embeddedFont>
    <p:embeddedFont>
      <p:font typeface="Wingdings 3" pitchFamily="2" charset="2"/>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65B"/>
    <a:srgbClr val="0B20F5"/>
    <a:srgbClr val="42BEB2"/>
    <a:srgbClr val="1EAFBE"/>
    <a:srgbClr val="1DC6D5"/>
    <a:srgbClr val="F79646"/>
    <a:srgbClr val="8E64A2"/>
    <a:srgbClr val="CD665F"/>
    <a:srgbClr val="9CBC59"/>
    <a:srgbClr val="4F82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autoAdjust="0"/>
    <p:restoredTop sz="87766" autoAdjust="0"/>
  </p:normalViewPr>
  <p:slideViewPr>
    <p:cSldViewPr snapToGrid="0">
      <p:cViewPr varScale="1">
        <p:scale>
          <a:sx n="132" d="100"/>
          <a:sy n="132" d="100"/>
        </p:scale>
        <p:origin x="1016" y="168"/>
      </p:cViewPr>
      <p:guideLst>
        <p:guide orient="horz" pos="2160"/>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00AA9-BC61-470A-BFDE-B6BDA5D10447}" type="datetimeFigureOut">
              <a:rPr lang="en-US" smtClean="0"/>
              <a:t>4/5/21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7EA33-FA93-47D6-94A5-56A305036745}" type="slidenum">
              <a:rPr lang="en-US" smtClean="0"/>
              <a:t>‹#›</a:t>
            </a:fld>
            <a:endParaRPr lang="en-US"/>
          </a:p>
        </p:txBody>
      </p:sp>
    </p:spTree>
    <p:extLst>
      <p:ext uri="{BB962C8B-B14F-4D97-AF65-F5344CB8AC3E}">
        <p14:creationId xmlns:p14="http://schemas.microsoft.com/office/powerpoint/2010/main" val="281455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r-bloggers.com/how-do-i-interpret-the-aic/"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vegiles.blogspot.com/2012/10/degrees-of-freedom-in-regression.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avegiles.blogspot.com/2012/10/degrees-of-freedom-in-regression.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table is similar for many</a:t>
            </a:r>
            <a:r>
              <a:rPr lang="en-US" baseline="0" dirty="0"/>
              <a:t> kinds of </a:t>
            </a:r>
            <a:r>
              <a:rPr lang="en-US" baseline="0" dirty="0" err="1"/>
              <a:t>Statsmodels</a:t>
            </a:r>
            <a:r>
              <a:rPr lang="en-US" baseline="0" dirty="0"/>
              <a:t> models, not just OLS</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a:t>
            </a:fld>
            <a:endParaRPr lang="en-US"/>
          </a:p>
        </p:txBody>
      </p:sp>
    </p:spTree>
    <p:extLst>
      <p:ext uri="{BB962C8B-B14F-4D97-AF65-F5344CB8AC3E}">
        <p14:creationId xmlns:p14="http://schemas.microsoft.com/office/powerpoint/2010/main" val="4087288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Var [X] small, or </a:t>
            </a:r>
            <a:r>
              <a:rPr lang="el-GR" dirty="0"/>
              <a:t>σ</a:t>
            </a:r>
            <a:r>
              <a:rPr lang="en-US" dirty="0"/>
              <a:t>^</a:t>
            </a:r>
            <a:r>
              <a:rPr lang="el-GR" dirty="0"/>
              <a:t>2 </a:t>
            </a:r>
            <a:r>
              <a:rPr lang="en-US" dirty="0"/>
              <a:t>large, we drive R2 towards 0, even when every assumption of the simple linear regression model is correct in every particular. </a:t>
            </a:r>
          </a:p>
          <a:p>
            <a:endParaRPr lang="en-US" dirty="0"/>
          </a:p>
          <a:p>
            <a:r>
              <a:rPr lang="en-US" dirty="0"/>
              <a:t>When model wrong: There is, indeed, no limit to how high R2 can get when the true model is nonlinear. All that’s needed is for the slope of the best linear approximation to be non-zero, and for Var [X] to get big</a:t>
            </a:r>
          </a:p>
        </p:txBody>
      </p:sp>
      <p:sp>
        <p:nvSpPr>
          <p:cNvPr id="4" name="Slide Number Placeholder 3"/>
          <p:cNvSpPr>
            <a:spLocks noGrp="1"/>
          </p:cNvSpPr>
          <p:nvPr>
            <p:ph type="sldNum" sz="quarter" idx="5"/>
          </p:nvPr>
        </p:nvSpPr>
        <p:spPr/>
        <p:txBody>
          <a:bodyPr/>
          <a:lstStyle/>
          <a:p>
            <a:fld id="{7907EA33-FA93-47D6-94A5-56A305036745}" type="slidenum">
              <a:rPr lang="en-US" smtClean="0"/>
              <a:t>14</a:t>
            </a:fld>
            <a:endParaRPr lang="en-US"/>
          </a:p>
        </p:txBody>
      </p:sp>
    </p:spTree>
    <p:extLst>
      <p:ext uri="{BB962C8B-B14F-4D97-AF65-F5344CB8AC3E}">
        <p14:creationId xmlns:p14="http://schemas.microsoft.com/office/powerpoint/2010/main" val="4111597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ideal case: even with </a:t>
            </a:r>
            <a:r>
              <a:rPr lang="el-GR" dirty="0"/>
              <a:t>σ 2 </a:t>
            </a:r>
            <a:r>
              <a:rPr lang="en-US" dirty="0"/>
              <a:t>exactly the same, and no change in the coefficients, R2 can be anywhere between 0 and 1 just by changing the range of X. Mean squared error is a much better measure of how good predictions are; better yet are estimates of out-of-sample error</a:t>
            </a:r>
          </a:p>
        </p:txBody>
      </p:sp>
      <p:sp>
        <p:nvSpPr>
          <p:cNvPr id="4" name="Slide Number Placeholder 3"/>
          <p:cNvSpPr>
            <a:spLocks noGrp="1"/>
          </p:cNvSpPr>
          <p:nvPr>
            <p:ph type="sldNum" sz="quarter" idx="5"/>
          </p:nvPr>
        </p:nvSpPr>
        <p:spPr/>
        <p:txBody>
          <a:bodyPr/>
          <a:lstStyle/>
          <a:p>
            <a:fld id="{7907EA33-FA93-47D6-94A5-56A305036745}" type="slidenum">
              <a:rPr lang="en-US" smtClean="0"/>
              <a:t>15</a:t>
            </a:fld>
            <a:endParaRPr lang="en-US"/>
          </a:p>
        </p:txBody>
      </p:sp>
    </p:spTree>
    <p:extLst>
      <p:ext uri="{BB962C8B-B14F-4D97-AF65-F5344CB8AC3E}">
        <p14:creationId xmlns:p14="http://schemas.microsoft.com/office/powerpoint/2010/main" val="125985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there’s a very small probability that randomness caused us to get our coefficients,</a:t>
            </a:r>
            <a:r>
              <a:rPr lang="en-US" baseline="0" dirty="0"/>
              <a:t> we reject the null</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23</a:t>
            </a:fld>
            <a:endParaRPr lang="en-US"/>
          </a:p>
        </p:txBody>
      </p:sp>
    </p:spTree>
    <p:extLst>
      <p:ext uri="{BB962C8B-B14F-4D97-AF65-F5344CB8AC3E}">
        <p14:creationId xmlns:p14="http://schemas.microsoft.com/office/powerpoint/2010/main" val="387801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humans, stats</a:t>
            </a:r>
            <a:r>
              <a:rPr lang="en-US" baseline="0" dirty="0"/>
              <a:t> help us but we have to decide if the model/relationship is validated.</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24</a:t>
            </a:fld>
            <a:endParaRPr lang="en-US"/>
          </a:p>
        </p:txBody>
      </p:sp>
    </p:spTree>
    <p:extLst>
      <p:ext uri="{BB962C8B-B14F-4D97-AF65-F5344CB8AC3E}">
        <p14:creationId xmlns:p14="http://schemas.microsoft.com/office/powerpoint/2010/main" val="223337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probability trick where we can start from an assumption</a:t>
            </a:r>
            <a:r>
              <a:rPr lang="en-US" baseline="0" dirty="0"/>
              <a:t> </a:t>
            </a:r>
            <a:r>
              <a:rPr lang="en-US" dirty="0"/>
              <a:t>and calculate the chance of seeing the facts we see, then apply the logic backward. The model with highest likelihood will be the one that drops a line in the most likely areas of seeing data. Remember, we</a:t>
            </a:r>
            <a:r>
              <a:rPr lang="en-US" baseline="0" dirty="0"/>
              <a:t> assume target is normally distributed.</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25</a:t>
            </a:fld>
            <a:endParaRPr lang="en-US"/>
          </a:p>
        </p:txBody>
      </p:sp>
    </p:spTree>
    <p:extLst>
      <p:ext uri="{BB962C8B-B14F-4D97-AF65-F5344CB8AC3E}">
        <p14:creationId xmlns:p14="http://schemas.microsoft.com/office/powerpoint/2010/main" val="1360732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z-score but more</a:t>
            </a:r>
            <a:r>
              <a:rPr lang="en-US" baseline="0" dirty="0"/>
              <a:t> conservative, for samples</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26</a:t>
            </a:fld>
            <a:endParaRPr lang="en-US"/>
          </a:p>
        </p:txBody>
      </p:sp>
    </p:spTree>
    <p:extLst>
      <p:ext uri="{BB962C8B-B14F-4D97-AF65-F5344CB8AC3E}">
        <p14:creationId xmlns:p14="http://schemas.microsoft.com/office/powerpoint/2010/main" val="44632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doing</a:t>
            </a:r>
            <a:r>
              <a:rPr lang="en-US" baseline="0" dirty="0"/>
              <a:t> feature selection with p-values, we pick a threshold and think binary.</a:t>
            </a:r>
          </a:p>
          <a:p>
            <a:endParaRPr lang="en-US" baseline="0" dirty="0"/>
          </a:p>
          <a:p>
            <a:r>
              <a:rPr lang="en-US" baseline="0" dirty="0"/>
              <a:t>Note that Beta_0 can often be called “intercept” or “bias”.</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27</a:t>
            </a:fld>
            <a:endParaRPr lang="en-US"/>
          </a:p>
        </p:txBody>
      </p:sp>
    </p:spTree>
    <p:extLst>
      <p:ext uri="{BB962C8B-B14F-4D97-AF65-F5344CB8AC3E}">
        <p14:creationId xmlns:p14="http://schemas.microsoft.com/office/powerpoint/2010/main" val="63890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Omnibus takes into account both Skew</a:t>
            </a:r>
            <a:r>
              <a:rPr lang="en-US" baseline="0" dirty="0"/>
              <a:t> and Kurtosis below, so we look to find </a:t>
            </a:r>
            <a:r>
              <a:rPr lang="en-US" baseline="0" dirty="0" err="1"/>
              <a:t>Prob</a:t>
            </a:r>
            <a:r>
              <a:rPr lang="en-US" baseline="0" dirty="0"/>
              <a:t> above a certain threshold.</a:t>
            </a:r>
          </a:p>
          <a:p>
            <a:r>
              <a:rPr lang="en-US" baseline="0" dirty="0"/>
              <a:t>If our value was 15%, we could accept the null that residuals are normally distributed!</a:t>
            </a:r>
          </a:p>
          <a:p>
            <a:endParaRPr lang="en-US" baseline="0" dirty="0"/>
          </a:p>
          <a:p>
            <a:r>
              <a:rPr lang="en-US" baseline="0" dirty="0"/>
              <a:t>It’s rare Omnibus tells us what we want, but OLS can still be a good approach without it.</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28</a:t>
            </a:fld>
            <a:endParaRPr lang="en-US"/>
          </a:p>
        </p:txBody>
      </p:sp>
    </p:spTree>
    <p:extLst>
      <p:ext uri="{BB962C8B-B14F-4D97-AF65-F5344CB8AC3E}">
        <p14:creationId xmlns:p14="http://schemas.microsoft.com/office/powerpoint/2010/main" val="1771036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Omnibus and JB usually agree, but are calculated slightly differently</a:t>
            </a:r>
          </a:p>
        </p:txBody>
      </p:sp>
      <p:sp>
        <p:nvSpPr>
          <p:cNvPr id="4" name="Slide Number Placeholder 3"/>
          <p:cNvSpPr>
            <a:spLocks noGrp="1"/>
          </p:cNvSpPr>
          <p:nvPr>
            <p:ph type="sldNum" sz="quarter" idx="10"/>
          </p:nvPr>
        </p:nvSpPr>
        <p:spPr/>
        <p:txBody>
          <a:bodyPr/>
          <a:lstStyle/>
          <a:p>
            <a:fld id="{7907EA33-FA93-47D6-94A5-56A305036745}" type="slidenum">
              <a:rPr lang="en-US" smtClean="0"/>
              <a:t>30</a:t>
            </a:fld>
            <a:endParaRPr lang="en-US"/>
          </a:p>
        </p:txBody>
      </p:sp>
    </p:spTree>
    <p:extLst>
      <p:ext uri="{BB962C8B-B14F-4D97-AF65-F5344CB8AC3E}">
        <p14:creationId xmlns:p14="http://schemas.microsoft.com/office/powerpoint/2010/main" val="4251345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a:t>
            </a:r>
            <a:r>
              <a:rPr lang="en-US" dirty="0" err="1"/>
              <a:t>www.statisticshowto.com</a:t>
            </a:r>
            <a:r>
              <a:rPr lang="en-US" dirty="0"/>
              <a:t>/</a:t>
            </a:r>
            <a:r>
              <a:rPr lang="en-US" dirty="0" err="1"/>
              <a:t>durbin</a:t>
            </a:r>
            <a:r>
              <a:rPr lang="en-US" dirty="0"/>
              <a:t>-</a:t>
            </a:r>
            <a:r>
              <a:rPr lang="en-US" dirty="0" err="1"/>
              <a:t>watson</a:t>
            </a:r>
            <a:r>
              <a:rPr lang="en-US"/>
              <a:t>-test-coefficient/</a:t>
            </a:r>
          </a:p>
        </p:txBody>
      </p:sp>
      <p:sp>
        <p:nvSpPr>
          <p:cNvPr id="4" name="Slide Number Placeholder 3"/>
          <p:cNvSpPr>
            <a:spLocks noGrp="1"/>
          </p:cNvSpPr>
          <p:nvPr>
            <p:ph type="sldNum" sz="quarter" idx="10"/>
          </p:nvPr>
        </p:nvSpPr>
        <p:spPr/>
        <p:txBody>
          <a:bodyPr/>
          <a:lstStyle/>
          <a:p>
            <a:fld id="{7907EA33-FA93-47D6-94A5-56A305036745}" type="slidenum">
              <a:rPr lang="en-US" smtClean="0"/>
              <a:t>31</a:t>
            </a:fld>
            <a:endParaRPr lang="en-US"/>
          </a:p>
        </p:txBody>
      </p:sp>
    </p:spTree>
    <p:extLst>
      <p:ext uri="{BB962C8B-B14F-4D97-AF65-F5344CB8AC3E}">
        <p14:creationId xmlns:p14="http://schemas.microsoft.com/office/powerpoint/2010/main" val="2588309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t>3</a:t>
            </a:fld>
            <a:endParaRPr lang="en-US"/>
          </a:p>
        </p:txBody>
      </p:sp>
    </p:spTree>
    <p:extLst>
      <p:ext uri="{BB962C8B-B14F-4D97-AF65-F5344CB8AC3E}">
        <p14:creationId xmlns:p14="http://schemas.microsoft.com/office/powerpoint/2010/main" val="2692823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condition number</a:t>
            </a:r>
            <a:r>
              <a:rPr lang="en-US" sz="1200" b="0" i="0" kern="1200" dirty="0">
                <a:solidFill>
                  <a:schemeClr val="tx1"/>
                </a:solidFill>
                <a:effectLst/>
                <a:latin typeface="+mn-lt"/>
                <a:ea typeface="+mn-ea"/>
                <a:cs typeface="+mn-cs"/>
              </a:rPr>
              <a:t> of a function measures how much the output value of the function can change for a small change in the input argument. </a:t>
            </a:r>
          </a:p>
          <a:p>
            <a:endParaRPr lang="en-US" sz="1200" b="0" i="0" kern="1200" dirty="0">
              <a:solidFill>
                <a:schemeClr val="tx1"/>
              </a:solidFill>
              <a:effectLst/>
              <a:latin typeface="+mn-lt"/>
              <a:ea typeface="+mn-ea"/>
              <a:cs typeface="+mn-cs"/>
            </a:endParaRPr>
          </a:p>
          <a:p>
            <a:r>
              <a:rPr lang="en-US" dirty="0"/>
              <a:t>What is large? Depends on data but anything above 1e6 might be cause for concern.</a:t>
            </a:r>
          </a:p>
          <a:p>
            <a:endParaRPr lang="en-US" dirty="0"/>
          </a:p>
          <a:p>
            <a:r>
              <a:rPr lang="en-US" dirty="0"/>
              <a:t>Why unstable?:</a:t>
            </a:r>
            <a:r>
              <a:rPr lang="en-US" baseline="0" dirty="0"/>
              <a:t> </a:t>
            </a:r>
            <a:r>
              <a:rPr lang="en-US" sz="1200" baseline="0" dirty="0">
                <a:solidFill>
                  <a:srgbClr val="F79646"/>
                </a:solidFill>
              </a:rPr>
              <a:t>M</a:t>
            </a:r>
            <a:r>
              <a:rPr lang="en-US" sz="1200" dirty="0">
                <a:solidFill>
                  <a:srgbClr val="F79646"/>
                </a:solidFill>
              </a:rPr>
              <a:t>ay be due to multi-collinear relationships between independent variables.</a:t>
            </a:r>
            <a:endParaRPr lang="en-US" sz="1200" b="1" dirty="0">
              <a:solidFill>
                <a:srgbClr val="F79646"/>
              </a:solidFill>
            </a:endParaRPr>
          </a:p>
        </p:txBody>
      </p:sp>
      <p:sp>
        <p:nvSpPr>
          <p:cNvPr id="4" name="Slide Number Placeholder 3"/>
          <p:cNvSpPr>
            <a:spLocks noGrp="1"/>
          </p:cNvSpPr>
          <p:nvPr>
            <p:ph type="sldNum" sz="quarter" idx="10"/>
          </p:nvPr>
        </p:nvSpPr>
        <p:spPr/>
        <p:txBody>
          <a:bodyPr/>
          <a:lstStyle/>
          <a:p>
            <a:fld id="{7907EA33-FA93-47D6-94A5-56A305036745}" type="slidenum">
              <a:rPr lang="en-US" smtClean="0"/>
              <a:t>32</a:t>
            </a:fld>
            <a:endParaRPr lang="en-US"/>
          </a:p>
        </p:txBody>
      </p:sp>
    </p:spTree>
    <p:extLst>
      <p:ext uri="{BB962C8B-B14F-4D97-AF65-F5344CB8AC3E}">
        <p14:creationId xmlns:p14="http://schemas.microsoft.com/office/powerpoint/2010/main" val="4174448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CBC59"/>
                </a:solidFill>
                <a:latin typeface="Calibri" panose="020F0502020204030204" pitchFamily="34" charset="0"/>
              </a:rPr>
              <a:t>Also called Bias/Variance tradeoff in 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9CBC59"/>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CBC59"/>
                </a:solidFill>
                <a:latin typeface="Calibri" panose="020F0502020204030204" pitchFamily="34" charset="0"/>
              </a:rPr>
              <a:t>First and third will do poorly in the test set</a:t>
            </a:r>
            <a:endParaRPr lang="en-US" sz="1200" dirty="0"/>
          </a:p>
          <a:p>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35</a:t>
            </a:fld>
            <a:endParaRPr lang="en-US"/>
          </a:p>
        </p:txBody>
      </p:sp>
    </p:spTree>
    <p:extLst>
      <p:ext uri="{BB962C8B-B14F-4D97-AF65-F5344CB8AC3E}">
        <p14:creationId xmlns:p14="http://schemas.microsoft.com/office/powerpoint/2010/main" val="186017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CBC59"/>
                </a:solidFill>
                <a:latin typeface="Calibri" panose="020F0502020204030204" pitchFamily="34" charset="0"/>
              </a:rPr>
              <a:t>Also called Bias/Variance tradeoff in 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9CBC59"/>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CBC59"/>
                </a:solidFill>
                <a:latin typeface="Calibri" panose="020F0502020204030204" pitchFamily="34" charset="0"/>
              </a:rPr>
              <a:t>First and third will do poorly in the test set</a:t>
            </a:r>
            <a:endParaRPr lang="en-US" sz="1200" dirty="0"/>
          </a:p>
          <a:p>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36</a:t>
            </a:fld>
            <a:endParaRPr lang="en-US"/>
          </a:p>
        </p:txBody>
      </p:sp>
    </p:spTree>
    <p:extLst>
      <p:ext uri="{BB962C8B-B14F-4D97-AF65-F5344CB8AC3E}">
        <p14:creationId xmlns:p14="http://schemas.microsoft.com/office/powerpoint/2010/main" val="147073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training set, which doesn’t matter in the end!</a:t>
            </a:r>
          </a:p>
        </p:txBody>
      </p:sp>
      <p:sp>
        <p:nvSpPr>
          <p:cNvPr id="4" name="Slide Number Placeholder 3"/>
          <p:cNvSpPr>
            <a:spLocks noGrp="1"/>
          </p:cNvSpPr>
          <p:nvPr>
            <p:ph type="sldNum" sz="quarter" idx="10"/>
          </p:nvPr>
        </p:nvSpPr>
        <p:spPr/>
        <p:txBody>
          <a:bodyPr/>
          <a:lstStyle/>
          <a:p>
            <a:fld id="{7907EA33-FA93-47D6-94A5-56A305036745}" type="slidenum">
              <a:rPr lang="en-US" smtClean="0"/>
              <a:t>37</a:t>
            </a:fld>
            <a:endParaRPr lang="en-US"/>
          </a:p>
        </p:txBody>
      </p:sp>
    </p:spTree>
    <p:extLst>
      <p:ext uri="{BB962C8B-B14F-4D97-AF65-F5344CB8AC3E}">
        <p14:creationId xmlns:p14="http://schemas.microsoft.com/office/powerpoint/2010/main" val="793715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Lower indicates a more parsimonious model, relative to a model fit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a higher AIC.</a:t>
            </a:r>
          </a:p>
          <a:p>
            <a:r>
              <a:rPr lang="en-US" sz="1200" b="0" i="0" kern="1200" dirty="0">
                <a:solidFill>
                  <a:schemeClr val="tx1"/>
                </a:solidFill>
                <a:effectLst/>
                <a:latin typeface="+mn-lt"/>
                <a:ea typeface="+mn-ea"/>
                <a:cs typeface="+mn-cs"/>
              </a:rPr>
              <a:t>It is a </a:t>
            </a:r>
            <a:r>
              <a:rPr lang="en-US" sz="1200" b="0" i="1" kern="1200" dirty="0">
                <a:solidFill>
                  <a:schemeClr val="tx1"/>
                </a:solidFill>
                <a:effectLst/>
                <a:latin typeface="+mn-lt"/>
                <a:ea typeface="+mn-ea"/>
                <a:cs typeface="+mn-cs"/>
              </a:rPr>
              <a:t>relative</a:t>
            </a:r>
            <a:r>
              <a:rPr lang="en-US" sz="1200" b="0" i="0" kern="1200" dirty="0">
                <a:solidFill>
                  <a:schemeClr val="tx1"/>
                </a:solidFill>
                <a:effectLst/>
                <a:latin typeface="+mn-lt"/>
                <a:ea typeface="+mn-ea"/>
                <a:cs typeface="+mn-cs"/>
              </a:rPr>
              <a:t> measure of model parsimony, so it only has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meaning if we compare the AIC for alternate hypotheses (= different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models of the data).</a:t>
            </a:r>
          </a:p>
          <a:p>
            <a:r>
              <a:rPr lang="en-US" sz="1200" b="0" i="0" kern="1200" dirty="0">
                <a:solidFill>
                  <a:schemeClr val="tx1"/>
                </a:solidFill>
                <a:effectLst/>
                <a:latin typeface="+mn-lt"/>
                <a:ea typeface="+mn-ea"/>
                <a:cs typeface="+mn-cs"/>
              </a:rPr>
              <a:t>We can compare non-nested models. For instance, we could compare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to a non-linear model.</a:t>
            </a:r>
          </a:p>
          <a:p>
            <a:r>
              <a:rPr lang="en-US" sz="1200" b="0" i="0" kern="1200" dirty="0">
                <a:solidFill>
                  <a:schemeClr val="tx1"/>
                </a:solidFill>
                <a:effectLst/>
                <a:latin typeface="+mn-lt"/>
                <a:ea typeface="+mn-ea"/>
                <a:cs typeface="+mn-cs"/>
              </a:rPr>
              <a:t>The comparisons are only valid for models that are fit to the same response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data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values of y).</a:t>
            </a:r>
          </a:p>
          <a:p>
            <a:endParaRPr lang="en-US" baseline="0" dirty="0"/>
          </a:p>
          <a:p>
            <a:r>
              <a:rPr lang="en-US" baseline="0" dirty="0"/>
              <a:t>Degree 1 and 15 = High</a:t>
            </a:r>
          </a:p>
          <a:p>
            <a:r>
              <a:rPr lang="en-US" baseline="0" dirty="0"/>
              <a:t>Degree 4 = Low</a:t>
            </a:r>
          </a:p>
          <a:p>
            <a:endParaRPr lang="en-US" baseline="0" dirty="0"/>
          </a:p>
          <a:p>
            <a:r>
              <a:rPr lang="en-US" dirty="0">
                <a:hlinkClick r:id="rId3"/>
              </a:rPr>
              <a:t>https://www.r-bloggers.com/how-do-i-interpret-the-aic/</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39</a:t>
            </a:fld>
            <a:endParaRPr lang="en-US"/>
          </a:p>
        </p:txBody>
      </p:sp>
    </p:spTree>
    <p:extLst>
      <p:ext uri="{BB962C8B-B14F-4D97-AF65-F5344CB8AC3E}">
        <p14:creationId xmlns:p14="http://schemas.microsoft.com/office/powerpoint/2010/main" val="366900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guess which models have high vs.</a:t>
            </a:r>
            <a:r>
              <a:rPr lang="en-US" baseline="0" dirty="0"/>
              <a:t> low BIC:</a:t>
            </a:r>
          </a:p>
          <a:p>
            <a:endParaRPr lang="en-US" baseline="0" dirty="0"/>
          </a:p>
          <a:p>
            <a:r>
              <a:rPr lang="en-US" baseline="0" dirty="0"/>
              <a:t>Degree 1 and 15 = High</a:t>
            </a:r>
          </a:p>
          <a:p>
            <a:r>
              <a:rPr lang="en-US" baseline="0" dirty="0"/>
              <a:t>Degree 4 = Low</a:t>
            </a:r>
            <a:endParaRPr lang="en-US" dirty="0"/>
          </a:p>
          <a:p>
            <a:endParaRPr lang="en-US" dirty="0"/>
          </a:p>
          <a:p>
            <a:r>
              <a:rPr lang="en-US" dirty="0"/>
              <a:t>BIC is just more sophisticated AIC that penalizes models which need more observations to learn</a:t>
            </a:r>
          </a:p>
        </p:txBody>
      </p:sp>
      <p:sp>
        <p:nvSpPr>
          <p:cNvPr id="4" name="Slide Number Placeholder 3"/>
          <p:cNvSpPr>
            <a:spLocks noGrp="1"/>
          </p:cNvSpPr>
          <p:nvPr>
            <p:ph type="sldNum" sz="quarter" idx="10"/>
          </p:nvPr>
        </p:nvSpPr>
        <p:spPr/>
        <p:txBody>
          <a:bodyPr/>
          <a:lstStyle/>
          <a:p>
            <a:fld id="{7907EA33-FA93-47D6-94A5-56A305036745}" type="slidenum">
              <a:rPr lang="en-US" smtClean="0"/>
              <a:t>41</a:t>
            </a:fld>
            <a:endParaRPr lang="en-US"/>
          </a:p>
        </p:txBody>
      </p:sp>
    </p:spTree>
    <p:extLst>
      <p:ext uri="{BB962C8B-B14F-4D97-AF65-F5344CB8AC3E}">
        <p14:creationId xmlns:p14="http://schemas.microsoft.com/office/powerpoint/2010/main" val="3124364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Take log or root, or another adjustment </a:t>
            </a:r>
            <a:r>
              <a:rPr lang="en-US"/>
              <a:t>like box-cox?</a:t>
            </a:r>
          </a:p>
        </p:txBody>
      </p:sp>
      <p:sp>
        <p:nvSpPr>
          <p:cNvPr id="4" name="Slide Number Placeholder 3"/>
          <p:cNvSpPr>
            <a:spLocks noGrp="1"/>
          </p:cNvSpPr>
          <p:nvPr>
            <p:ph type="sldNum" sz="quarter" idx="10"/>
          </p:nvPr>
        </p:nvSpPr>
        <p:spPr/>
        <p:txBody>
          <a:bodyPr/>
          <a:lstStyle/>
          <a:p>
            <a:fld id="{7907EA33-FA93-47D6-94A5-56A305036745}" type="slidenum">
              <a:rPr lang="en-US" smtClean="0"/>
              <a:t>43</a:t>
            </a:fld>
            <a:endParaRPr lang="en-US"/>
          </a:p>
        </p:txBody>
      </p:sp>
    </p:spTree>
    <p:extLst>
      <p:ext uri="{BB962C8B-B14F-4D97-AF65-F5344CB8AC3E}">
        <p14:creationId xmlns:p14="http://schemas.microsoft.com/office/powerpoint/2010/main" val="145533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refers to </a:t>
            </a:r>
            <a:r>
              <a:rPr lang="en-US"/>
              <a:t>cost function</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4</a:t>
            </a:fld>
            <a:endParaRPr lang="en-US"/>
          </a:p>
        </p:txBody>
      </p:sp>
    </p:spTree>
    <p:extLst>
      <p:ext uri="{BB962C8B-B14F-4D97-AF65-F5344CB8AC3E}">
        <p14:creationId xmlns:p14="http://schemas.microsoft.com/office/powerpoint/2010/main" val="1098674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is commonly</a:t>
            </a:r>
            <a:r>
              <a:rPr lang="en-US" baseline="0" dirty="0"/>
              <a:t> used in matrix notation</a:t>
            </a:r>
          </a:p>
          <a:p>
            <a:endParaRPr lang="en-US" baseline="0" dirty="0"/>
          </a:p>
          <a:p>
            <a:r>
              <a:rPr lang="en-US" baseline="0" dirty="0"/>
              <a:t>n for number of features</a:t>
            </a:r>
            <a:endParaRPr lang="en-US" dirty="0"/>
          </a:p>
        </p:txBody>
      </p:sp>
      <p:sp>
        <p:nvSpPr>
          <p:cNvPr id="4" name="Slide Number Placeholder 3"/>
          <p:cNvSpPr>
            <a:spLocks noGrp="1"/>
          </p:cNvSpPr>
          <p:nvPr>
            <p:ph type="sldNum" sz="quarter" idx="10"/>
          </p:nvPr>
        </p:nvSpPr>
        <p:spPr/>
        <p:txBody>
          <a:bodyPr/>
          <a:lstStyle/>
          <a:p>
            <a:fld id="{7907EA33-FA93-47D6-94A5-56A305036745}" type="slidenum">
              <a:rPr lang="en-US" smtClean="0"/>
              <a:t>5</a:t>
            </a:fld>
            <a:endParaRPr lang="en-US"/>
          </a:p>
        </p:txBody>
      </p:sp>
    </p:spTree>
    <p:extLst>
      <p:ext uri="{BB962C8B-B14F-4D97-AF65-F5344CB8AC3E}">
        <p14:creationId xmlns:p14="http://schemas.microsoft.com/office/powerpoint/2010/main" val="219344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does the term, “degrees of freedom” mean? It refers to the number of (logically) independent pieces of information in a sample of data. Note that this is quite different from the ides of statistical independence.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Has to do with the rank of the transformation matrix from e (residuals) ; trace = n-k </a:t>
            </a:r>
          </a:p>
          <a:p>
            <a:endParaRPr lang="en-US" sz="1200" b="0" i="0" kern="1200" dirty="0">
              <a:solidFill>
                <a:schemeClr val="tx1"/>
              </a:solidFill>
              <a:effectLst/>
              <a:latin typeface="+mn-lt"/>
              <a:ea typeface="+mn-ea"/>
              <a:cs typeface="+mn-cs"/>
            </a:endParaRPr>
          </a:p>
          <a:p>
            <a:r>
              <a:rPr lang="en-US" dirty="0">
                <a:hlinkClick r:id="rId3"/>
              </a:rPr>
              <a:t>https://davegiles.blogspot.com/2012/10/degrees-of-freedom-in-regression.html</a:t>
            </a:r>
            <a:endParaRPr lang="en-US" dirty="0"/>
          </a:p>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t>6</a:t>
            </a:fld>
            <a:endParaRPr lang="en-US"/>
          </a:p>
        </p:txBody>
      </p:sp>
    </p:spTree>
    <p:extLst>
      <p:ext uri="{BB962C8B-B14F-4D97-AF65-F5344CB8AC3E}">
        <p14:creationId xmlns:p14="http://schemas.microsoft.com/office/powerpoint/2010/main" val="184100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does the term, “degrees of freedom” mean? It refers to the number of (logically) independent pieces of information in a sample of data. Note that this is quite different from the ides of statistical independence.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Has to do with the rank of the transformation matrix from e (residuals) ; trace = n-k </a:t>
            </a:r>
          </a:p>
          <a:p>
            <a:endParaRPr lang="en-US" sz="1200" b="0" i="0" kern="1200" dirty="0">
              <a:solidFill>
                <a:schemeClr val="tx1"/>
              </a:solidFill>
              <a:effectLst/>
              <a:latin typeface="+mn-lt"/>
              <a:ea typeface="+mn-ea"/>
              <a:cs typeface="+mn-cs"/>
            </a:endParaRPr>
          </a:p>
          <a:p>
            <a:r>
              <a:rPr lang="en-US" dirty="0">
                <a:hlinkClick r:id="rId3"/>
              </a:rPr>
              <a:t>https://davegiles.blogspot.com/2012/10/degrees-of-freedom-in-regression.html</a:t>
            </a:r>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t>7</a:t>
            </a:fld>
            <a:endParaRPr lang="en-US"/>
          </a:p>
        </p:txBody>
      </p:sp>
    </p:spTree>
    <p:extLst>
      <p:ext uri="{BB962C8B-B14F-4D97-AF65-F5344CB8AC3E}">
        <p14:creationId xmlns:p14="http://schemas.microsoft.com/office/powerpoint/2010/main" val="196569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a:t>
            </a:r>
            <a:r>
              <a:rPr lang="en-US" baseline="0" dirty="0"/>
              <a:t> </a:t>
            </a:r>
            <a:r>
              <a:rPr lang="en-US" dirty="0"/>
              <a:t>Proportion of variance in y that is explained by the model</a:t>
            </a:r>
          </a:p>
        </p:txBody>
      </p:sp>
      <p:sp>
        <p:nvSpPr>
          <p:cNvPr id="4" name="Slide Number Placeholder 3"/>
          <p:cNvSpPr>
            <a:spLocks noGrp="1"/>
          </p:cNvSpPr>
          <p:nvPr>
            <p:ph type="sldNum" sz="quarter" idx="10"/>
          </p:nvPr>
        </p:nvSpPr>
        <p:spPr/>
        <p:txBody>
          <a:bodyPr/>
          <a:lstStyle/>
          <a:p>
            <a:fld id="{7907EA33-FA93-47D6-94A5-56A305036745}" type="slidenum">
              <a:rPr lang="en-US" smtClean="0"/>
              <a:t>8</a:t>
            </a:fld>
            <a:endParaRPr lang="en-US"/>
          </a:p>
        </p:txBody>
      </p:sp>
    </p:spTree>
    <p:extLst>
      <p:ext uri="{BB962C8B-B14F-4D97-AF65-F5344CB8AC3E}">
        <p14:creationId xmlns:p14="http://schemas.microsoft.com/office/powerpoint/2010/main" val="179734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Possibly introduce three types of error:</a:t>
            </a:r>
          </a:p>
          <a:p>
            <a:pPr marL="171450" indent="-171450">
              <a:buFontTx/>
              <a:buChar char="-"/>
            </a:pPr>
            <a:r>
              <a:rPr lang="en-US" dirty="0"/>
              <a:t>Bias</a:t>
            </a:r>
          </a:p>
          <a:p>
            <a:pPr marL="171450" indent="-171450">
              <a:buFontTx/>
              <a:buChar char="-"/>
            </a:pPr>
            <a:r>
              <a:rPr lang="en-US" dirty="0"/>
              <a:t>Variance</a:t>
            </a:r>
          </a:p>
          <a:p>
            <a:pPr marL="171450" indent="-171450">
              <a:buFontTx/>
              <a:buChar char="-"/>
            </a:pPr>
            <a:r>
              <a:rPr lang="en-US" dirty="0"/>
              <a:t>Irreducible</a:t>
            </a:r>
            <a:r>
              <a:rPr lang="en-US" baseline="0" dirty="0"/>
              <a:t> error</a:t>
            </a:r>
          </a:p>
          <a:p>
            <a:pPr marL="171450" indent="-171450">
              <a:buFontTx/>
              <a:buChar cha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Also R^2 is only positive if the model is better than the naïve “mean only” model</a:t>
            </a:r>
            <a:endParaRPr lang="en-US" dirty="0"/>
          </a:p>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t>11</a:t>
            </a:fld>
            <a:endParaRPr lang="en-US"/>
          </a:p>
        </p:txBody>
      </p:sp>
    </p:spTree>
    <p:extLst>
      <p:ext uri="{BB962C8B-B14F-4D97-AF65-F5344CB8AC3E}">
        <p14:creationId xmlns:p14="http://schemas.microsoft.com/office/powerpoint/2010/main" val="338713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Possibly introduce three types of error:</a:t>
            </a:r>
          </a:p>
          <a:p>
            <a:pPr marL="171450" indent="-171450">
              <a:buFontTx/>
              <a:buChar char="-"/>
            </a:pPr>
            <a:r>
              <a:rPr lang="en-US" dirty="0"/>
              <a:t>Bias</a:t>
            </a:r>
          </a:p>
          <a:p>
            <a:pPr marL="171450" indent="-171450">
              <a:buFontTx/>
              <a:buChar char="-"/>
            </a:pPr>
            <a:r>
              <a:rPr lang="en-US" dirty="0"/>
              <a:t>Variance</a:t>
            </a:r>
          </a:p>
          <a:p>
            <a:pPr marL="171450" indent="-171450">
              <a:buFontTx/>
              <a:buChar char="-"/>
            </a:pPr>
            <a:r>
              <a:rPr lang="en-US" dirty="0"/>
              <a:t>Irreducible</a:t>
            </a:r>
            <a:r>
              <a:rPr lang="en-US" baseline="0" dirty="0"/>
              <a:t> error</a:t>
            </a:r>
          </a:p>
          <a:p>
            <a:pPr marL="171450" indent="-171450">
              <a:buFontTx/>
              <a:buChar cha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Also R^2 is only positive if the model is better than the naïve “mean only” model</a:t>
            </a:r>
            <a:endParaRPr lang="en-US" dirty="0"/>
          </a:p>
          <a:p>
            <a:endParaRPr lang="en-US" dirty="0"/>
          </a:p>
        </p:txBody>
      </p:sp>
      <p:sp>
        <p:nvSpPr>
          <p:cNvPr id="4" name="Slide Number Placeholder 3"/>
          <p:cNvSpPr>
            <a:spLocks noGrp="1"/>
          </p:cNvSpPr>
          <p:nvPr>
            <p:ph type="sldNum" sz="quarter" idx="5"/>
          </p:nvPr>
        </p:nvSpPr>
        <p:spPr/>
        <p:txBody>
          <a:bodyPr/>
          <a:lstStyle/>
          <a:p>
            <a:fld id="{7907EA33-FA93-47D6-94A5-56A305036745}" type="slidenum">
              <a:rPr lang="en-US" smtClean="0"/>
              <a:t>12</a:t>
            </a:fld>
            <a:endParaRPr lang="en-US"/>
          </a:p>
        </p:txBody>
      </p:sp>
    </p:spTree>
    <p:extLst>
      <p:ext uri="{BB962C8B-B14F-4D97-AF65-F5344CB8AC3E}">
        <p14:creationId xmlns:p14="http://schemas.microsoft.com/office/powerpoint/2010/main" val="2772712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1693" y="514350"/>
            <a:ext cx="7543800" cy="2743200"/>
          </a:xfrm>
          <a:prstGeom prst="rect">
            <a:avLst/>
          </a:prstGeom>
        </p:spPr>
        <p:txBody>
          <a:bodyPr anchor="t" anchorCtr="0"/>
          <a:lstStyle>
            <a:lvl1pPr>
              <a:defRPr sz="5992">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8470374" y="4220935"/>
            <a:ext cx="428592" cy="681852"/>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1" y="0"/>
            <a:ext cx="81642"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64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1"/>
            <a:ext cx="7177646" cy="425053"/>
          </a:xfrm>
          <a:prstGeom prst="rect">
            <a:avLst/>
          </a:prstGeom>
        </p:spPr>
        <p:txBody>
          <a:bodyPr anchor="t" anchorCtr="0">
            <a:normAutofit/>
          </a:bodyPr>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1"/>
            <a:ext cx="7177646" cy="2730499"/>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4" name="Text Placeholder 3"/>
          <p:cNvSpPr>
            <a:spLocks noGrp="1"/>
          </p:cNvSpPr>
          <p:nvPr>
            <p:ph type="body" sz="half" idx="2"/>
          </p:nvPr>
        </p:nvSpPr>
        <p:spPr>
          <a:xfrm>
            <a:off x="594756" y="4082644"/>
            <a:ext cx="7177645" cy="370284"/>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82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4" y="669472"/>
            <a:ext cx="5790014" cy="2464594"/>
          </a:xfrm>
          <a:prstGeom prst="rect">
            <a:avLst/>
          </a:prstGeom>
        </p:spPr>
        <p:txBody>
          <a:bodyPr/>
          <a:lstStyle>
            <a:lvl1pPr>
              <a:defRPr sz="2696"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5" y="3301435"/>
            <a:ext cx="5459737" cy="374061"/>
          </a:xfrm>
        </p:spPr>
        <p:txBody>
          <a:bodyPr vert="horz" lIns="91440" tIns="45720" rIns="91440" bIns="45720" rtlCol="0" anchor="t">
            <a:normAutofit/>
          </a:bodyPr>
          <a:lstStyle>
            <a:lvl1pPr marL="0" indent="0">
              <a:buNone/>
              <a:defRPr lang="en-US" sz="1011" b="0" i="0" kern="1200" cap="small" dirty="0">
                <a:solidFill>
                  <a:schemeClr val="bg2">
                    <a:lumMod val="40000"/>
                    <a:lumOff val="60000"/>
                  </a:schemeClr>
                </a:solidFill>
                <a:latin typeface="+mj-lt"/>
                <a:ea typeface="+mj-ea"/>
                <a:cs typeface="+mj-cs"/>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marL="0" lvl="0" indent="0">
              <a:buNone/>
            </a:pPr>
            <a:r>
              <a:rPr lang="en-US" dirty="0"/>
              <a:t>- QUOTE AUTHOR</a:t>
            </a:r>
          </a:p>
        </p:txBody>
      </p:sp>
      <p:sp>
        <p:nvSpPr>
          <p:cNvPr id="12" name="TextBox 11"/>
          <p:cNvSpPr txBox="1"/>
          <p:nvPr/>
        </p:nvSpPr>
        <p:spPr>
          <a:xfrm>
            <a:off x="308371" y="312063"/>
            <a:ext cx="601434" cy="1146384"/>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
        <p:nvSpPr>
          <p:cNvPr id="15" name="TextBox 14"/>
          <p:cNvSpPr txBox="1"/>
          <p:nvPr/>
        </p:nvSpPr>
        <p:spPr>
          <a:xfrm>
            <a:off x="6732529" y="2573725"/>
            <a:ext cx="601434" cy="1146384"/>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6853" dirty="0"/>
              <a:t>”</a:t>
            </a:r>
          </a:p>
        </p:txBody>
      </p:sp>
    </p:spTree>
    <p:extLst>
      <p:ext uri="{BB962C8B-B14F-4D97-AF65-F5344CB8AC3E}">
        <p14:creationId xmlns:p14="http://schemas.microsoft.com/office/powerpoint/2010/main" val="4025808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1" y="925832"/>
            <a:ext cx="5790014" cy="621030"/>
          </a:xfrm>
          <a:prstGeom prst="rect">
            <a:avLst/>
          </a:prstGeom>
        </p:spPr>
        <p:txBody>
          <a:bodyPr/>
          <a:lstStyle>
            <a:lvl1pPr>
              <a:defRPr sz="2696"/>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1"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1" y="3726180"/>
            <a:ext cx="3504012"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21" dirty="0"/>
              <a:t>CALL OUT or CALL TO ACTION can go here</a:t>
            </a:r>
          </a:p>
        </p:txBody>
      </p:sp>
    </p:spTree>
    <p:extLst>
      <p:ext uri="{BB962C8B-B14F-4D97-AF65-F5344CB8AC3E}">
        <p14:creationId xmlns:p14="http://schemas.microsoft.com/office/powerpoint/2010/main" val="127245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1" y="2221706"/>
            <a:ext cx="2210150"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16" name="Text Placeholder 3"/>
          <p:cNvSpPr>
            <a:spLocks noGrp="1"/>
          </p:cNvSpPr>
          <p:nvPr>
            <p:ph type="body" sz="half" idx="15"/>
          </p:nvPr>
        </p:nvSpPr>
        <p:spPr>
          <a:xfrm>
            <a:off x="484127" y="2736057"/>
            <a:ext cx="2195513" cy="1785938"/>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sp>
        <p:nvSpPr>
          <p:cNvPr id="5" name="Text Placeholder 4"/>
          <p:cNvSpPr>
            <a:spLocks noGrp="1"/>
          </p:cNvSpPr>
          <p:nvPr>
            <p:ph type="body" sz="quarter" idx="3"/>
          </p:nvPr>
        </p:nvSpPr>
        <p:spPr>
          <a:xfrm>
            <a:off x="2907527" y="2221706"/>
            <a:ext cx="2202181"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19" name="Text Placeholder 3"/>
          <p:cNvSpPr>
            <a:spLocks noGrp="1"/>
          </p:cNvSpPr>
          <p:nvPr>
            <p:ph type="body" sz="half" idx="16"/>
          </p:nvPr>
        </p:nvSpPr>
        <p:spPr>
          <a:xfrm>
            <a:off x="2899610" y="2736057"/>
            <a:ext cx="2210096" cy="1785938"/>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sp>
        <p:nvSpPr>
          <p:cNvPr id="14" name="Text Placeholder 4"/>
          <p:cNvSpPr>
            <a:spLocks noGrp="1"/>
          </p:cNvSpPr>
          <p:nvPr>
            <p:ph type="body" sz="quarter" idx="13"/>
          </p:nvPr>
        </p:nvSpPr>
        <p:spPr>
          <a:xfrm>
            <a:off x="5338306" y="2221706"/>
            <a:ext cx="2199085"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20" name="Text Placeholder 3"/>
          <p:cNvSpPr>
            <a:spLocks noGrp="1"/>
          </p:cNvSpPr>
          <p:nvPr>
            <p:ph type="body" sz="half" idx="17"/>
          </p:nvPr>
        </p:nvSpPr>
        <p:spPr>
          <a:xfrm>
            <a:off x="5338306" y="2736057"/>
            <a:ext cx="2199085" cy="1785938"/>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cxnSp>
        <p:nvCxnSpPr>
          <p:cNvPr id="17" name="Straight Connector 16"/>
          <p:cNvCxnSpPr>
            <a:cxnSpLocks/>
          </p:cNvCxnSpPr>
          <p:nvPr/>
        </p:nvCxnSpPr>
        <p:spPr>
          <a:xfrm>
            <a:off x="2789387" y="2336007"/>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7"/>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3" y="253816"/>
            <a:ext cx="7245687"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9" y="1225155"/>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3" name="Oval 22">
            <a:extLst>
              <a:ext uri="{FF2B5EF4-FFF2-40B4-BE49-F238E27FC236}">
                <a16:creationId xmlns:a16="http://schemas.microsoft.com/office/drawing/2014/main" id="{AAE72322-60BD-2643-8938-E19617DB5104}"/>
              </a:ext>
            </a:extLst>
          </p:cNvPr>
          <p:cNvSpPr/>
          <p:nvPr/>
        </p:nvSpPr>
        <p:spPr>
          <a:xfrm>
            <a:off x="2978963" y="1225155"/>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
        <p:nvSpPr>
          <p:cNvPr id="24" name="Oval 23">
            <a:extLst>
              <a:ext uri="{FF2B5EF4-FFF2-40B4-BE49-F238E27FC236}">
                <a16:creationId xmlns:a16="http://schemas.microsoft.com/office/drawing/2014/main" id="{90C76404-DA09-8443-9D3C-1696077594EF}"/>
              </a:ext>
            </a:extLst>
          </p:cNvPr>
          <p:cNvSpPr/>
          <p:nvPr/>
        </p:nvSpPr>
        <p:spPr>
          <a:xfrm>
            <a:off x="5409745" y="1225155"/>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p>
        </p:txBody>
      </p:sp>
    </p:spTree>
    <p:extLst>
      <p:ext uri="{BB962C8B-B14F-4D97-AF65-F5344CB8AC3E}">
        <p14:creationId xmlns:p14="http://schemas.microsoft.com/office/powerpoint/2010/main" val="219427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9"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29" name="Picture Placeholder 2"/>
          <p:cNvSpPr>
            <a:spLocks noGrp="1" noChangeAspect="1"/>
          </p:cNvSpPr>
          <p:nvPr>
            <p:ph type="pic" idx="15"/>
          </p:nvPr>
        </p:nvSpPr>
        <p:spPr>
          <a:xfrm>
            <a:off x="489347" y="1364457"/>
            <a:ext cx="2205039"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2" name="Text Placeholder 3"/>
          <p:cNvSpPr>
            <a:spLocks noGrp="1"/>
          </p:cNvSpPr>
          <p:nvPr>
            <p:ph type="body" sz="half" idx="18"/>
          </p:nvPr>
        </p:nvSpPr>
        <p:spPr>
          <a:xfrm>
            <a:off x="489347" y="3163210"/>
            <a:ext cx="2205039" cy="1115899"/>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sp>
        <p:nvSpPr>
          <p:cNvPr id="5" name="Text Placeholder 4"/>
          <p:cNvSpPr>
            <a:spLocks noGrp="1"/>
          </p:cNvSpPr>
          <p:nvPr>
            <p:ph type="body" sz="quarter" idx="3"/>
          </p:nvPr>
        </p:nvSpPr>
        <p:spPr>
          <a:xfrm>
            <a:off x="2917033" y="2731012"/>
            <a:ext cx="2197893"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30" name="Picture Placeholder 2"/>
          <p:cNvSpPr>
            <a:spLocks noGrp="1" noChangeAspect="1"/>
          </p:cNvSpPr>
          <p:nvPr>
            <p:ph type="pic" idx="21"/>
          </p:nvPr>
        </p:nvSpPr>
        <p:spPr>
          <a:xfrm>
            <a:off x="2917032" y="1364457"/>
            <a:ext cx="2197893"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3" name="Text Placeholder 3"/>
          <p:cNvSpPr>
            <a:spLocks noGrp="1"/>
          </p:cNvSpPr>
          <p:nvPr>
            <p:ph type="body" sz="half" idx="19"/>
          </p:nvPr>
        </p:nvSpPr>
        <p:spPr>
          <a:xfrm>
            <a:off x="2916017" y="3163210"/>
            <a:ext cx="2200806" cy="1115899"/>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sp>
        <p:nvSpPr>
          <p:cNvPr id="14" name="Text Placeholder 4"/>
          <p:cNvSpPr>
            <a:spLocks noGrp="1"/>
          </p:cNvSpPr>
          <p:nvPr>
            <p:ph type="body" sz="quarter" idx="13"/>
          </p:nvPr>
        </p:nvSpPr>
        <p:spPr>
          <a:xfrm>
            <a:off x="5343526" y="2731012"/>
            <a:ext cx="2199085"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a:t>Click to edit Master text styles</a:t>
            </a:r>
          </a:p>
        </p:txBody>
      </p:sp>
      <p:sp>
        <p:nvSpPr>
          <p:cNvPr id="31" name="Picture Placeholder 2"/>
          <p:cNvSpPr>
            <a:spLocks noGrp="1" noChangeAspect="1"/>
          </p:cNvSpPr>
          <p:nvPr>
            <p:ph type="pic" idx="22"/>
          </p:nvPr>
        </p:nvSpPr>
        <p:spPr>
          <a:xfrm>
            <a:off x="5343526" y="1364457"/>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
        <p:nvSpPr>
          <p:cNvPr id="24" name="Text Placeholder 3"/>
          <p:cNvSpPr>
            <a:spLocks noGrp="1"/>
          </p:cNvSpPr>
          <p:nvPr>
            <p:ph type="body" sz="half" idx="20"/>
          </p:nvPr>
        </p:nvSpPr>
        <p:spPr>
          <a:xfrm>
            <a:off x="5343433" y="3163208"/>
            <a:ext cx="2201997" cy="1115899"/>
          </a:xfrm>
        </p:spPr>
        <p:txBody>
          <a:bodyPr anchor="t">
            <a:normAutofit/>
          </a:bodyPr>
          <a:lstStyle>
            <a:lvl1pPr marL="0" indent="0">
              <a:buNone/>
              <a:defRPr sz="786">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cxnSp>
        <p:nvCxnSpPr>
          <p:cNvPr id="19" name="Straight Connector 18"/>
          <p:cNvCxnSpPr/>
          <p:nvPr/>
        </p:nvCxnSpPr>
        <p:spPr>
          <a:xfrm>
            <a:off x="2794607" y="1307307"/>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1" y="1307307"/>
            <a:ext cx="0" cy="2975161"/>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3" y="253816"/>
            <a:ext cx="7245687"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97766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940254"/>
            <a:ext cx="6619244" cy="1262994"/>
          </a:xfrm>
          <a:prstGeom prst="rect">
            <a:avLst/>
          </a:prstGeom>
        </p:spPr>
        <p:txBody>
          <a:bodyPr anchor="t" anchorCtr="0"/>
          <a:lstStyle>
            <a:lvl1pPr algn="ctr">
              <a:defRPr sz="5392">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42649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4303335"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4404388" y="360113"/>
            <a:ext cx="312246" cy="394565"/>
          </a:xfrm>
          <a:prstGeom prst="rect">
            <a:avLst/>
          </a:prstGeom>
        </p:spPr>
      </p:pic>
    </p:spTree>
    <p:extLst>
      <p:ext uri="{BB962C8B-B14F-4D97-AF65-F5344CB8AC3E}">
        <p14:creationId xmlns:p14="http://schemas.microsoft.com/office/powerpoint/2010/main" val="103750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2" y="3357563"/>
            <a:ext cx="7358063" cy="254858"/>
          </a:xfrm>
          <a:prstGeom prst="rect">
            <a:avLst/>
          </a:prstGeom>
        </p:spPr>
        <p:txBody>
          <a:bodyPr anchor="t">
            <a:spAutoFit/>
          </a:bodyPr>
          <a:lstStyle>
            <a:lvl1pPr marL="0" indent="0" algn="ctr">
              <a:spcBef>
                <a:spcPts val="0"/>
              </a:spcBef>
              <a:buSzTx/>
              <a:buNone/>
              <a:defRPr sz="1068" b="1">
                <a:latin typeface="Helvetica"/>
                <a:ea typeface="Helvetica"/>
                <a:cs typeface="Helvetica"/>
                <a:sym typeface="Helvetica"/>
              </a:defRPr>
            </a:lvl1pPr>
          </a:lstStyle>
          <a:p>
            <a:pPr lvl="0"/>
            <a:r>
              <a:rPr lang="en-US"/>
              <a:t>Click to edit Master text styles</a:t>
            </a:r>
          </a:p>
        </p:txBody>
      </p:sp>
      <p:sp>
        <p:nvSpPr>
          <p:cNvPr id="94" name="“Type a quote here.”"/>
          <p:cNvSpPr txBox="1">
            <a:spLocks noGrp="1"/>
          </p:cNvSpPr>
          <p:nvPr>
            <p:ph type="body" sz="quarter" idx="14"/>
          </p:nvPr>
        </p:nvSpPr>
        <p:spPr>
          <a:xfrm>
            <a:off x="895352" y="2252663"/>
            <a:ext cx="7358063" cy="332700"/>
          </a:xfrm>
          <a:prstGeom prst="rect">
            <a:avLst/>
          </a:prstGeom>
        </p:spPr>
        <p:txBody>
          <a:bodyPr>
            <a:spAutoFit/>
          </a:bodyPr>
          <a:lstStyle>
            <a:lvl1pPr marL="0" indent="0" algn="ctr">
              <a:spcBef>
                <a:spcPts val="955"/>
              </a:spcBef>
              <a:buSzTx/>
              <a:buNone/>
              <a:defRPr sz="1573"/>
            </a:lvl1pPr>
          </a:lstStyle>
          <a:p>
            <a:pPr lvl="0"/>
            <a:r>
              <a:rPr lang="en-US"/>
              <a:t>Click to edit Master text styles</a:t>
            </a:r>
          </a:p>
        </p:txBody>
      </p:sp>
      <p:sp>
        <p:nvSpPr>
          <p:cNvPr id="95" name="Slide Number"/>
          <p:cNvSpPr txBox="1">
            <a:spLocks noGrp="1"/>
          </p:cNvSpPr>
          <p:nvPr>
            <p:ph type="sldNum" sz="quarter" idx="2"/>
          </p:nvPr>
        </p:nvSpPr>
        <p:spPr>
          <a:xfrm>
            <a:off x="4483222" y="4876801"/>
            <a:ext cx="169964" cy="176212"/>
          </a:xfrm>
          <a:prstGeom prst="rect">
            <a:avLst/>
          </a:prstGeom>
        </p:spPr>
        <p:txBody>
          <a:bodyPr anchor="t"/>
          <a:lstStyle/>
          <a:p>
            <a:fld id="{B6F15528-21DE-4FAA-801E-634DDDAF4B2B}" type="slidenum">
              <a:rPr lang="en-US" smtClean="0"/>
              <a:t>‹#›</a:t>
            </a:fld>
            <a:endParaRPr lang="en-US"/>
          </a:p>
        </p:txBody>
      </p:sp>
    </p:spTree>
    <p:extLst>
      <p:ext uri="{BB962C8B-B14F-4D97-AF65-F5344CB8AC3E}">
        <p14:creationId xmlns:p14="http://schemas.microsoft.com/office/powerpoint/2010/main" val="182429743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5352" y="1700213"/>
            <a:ext cx="7358063" cy="1743075"/>
          </a:xfrm>
          <a:prstGeom prst="rect">
            <a:avLst/>
          </a:prstGeom>
        </p:spPr>
        <p:txBody>
          <a:bodyPr/>
          <a:lstStyle/>
          <a:p>
            <a:r>
              <a:rPr lang="en-US"/>
              <a:t>Click to edit Master title style</a:t>
            </a:r>
            <a:endParaRPr/>
          </a:p>
        </p:txBody>
      </p:sp>
      <p:sp>
        <p:nvSpPr>
          <p:cNvPr id="31" name="Slide Number"/>
          <p:cNvSpPr txBox="1">
            <a:spLocks noGrp="1"/>
          </p:cNvSpPr>
          <p:nvPr>
            <p:ph type="sldNum" sz="quarter" idx="2"/>
          </p:nvPr>
        </p:nvSpPr>
        <p:spPr>
          <a:xfrm>
            <a:off x="4483222" y="4876801"/>
            <a:ext cx="169964" cy="176212"/>
          </a:xfrm>
          <a:prstGeom prst="rect">
            <a:avLst/>
          </a:prstGeom>
        </p:spPr>
        <p:txBody>
          <a:bodyPr anchor="t"/>
          <a:lstStyle/>
          <a:p>
            <a:fld id="{B6F15528-21DE-4FAA-801E-634DDDAF4B2B}" type="slidenum">
              <a:rPr lang="en-US" smtClean="0"/>
              <a:t>‹#›</a:t>
            </a:fld>
            <a:endParaRPr lang="en-US"/>
          </a:p>
        </p:txBody>
      </p:sp>
      <p:sp>
        <p:nvSpPr>
          <p:cNvPr id="4" name="Rectangle 3">
            <a:extLst>
              <a:ext uri="{FF2B5EF4-FFF2-40B4-BE49-F238E27FC236}">
                <a16:creationId xmlns:a16="http://schemas.microsoft.com/office/drawing/2014/main" id="{B531F30A-2F2E-4416-9914-06C46F2A06D5}"/>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39945256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r>
              <a:rPr lang="en-US"/>
              <a:t>Click to edit Master title style</a:t>
            </a:r>
            <a:endParaRPr/>
          </a:p>
        </p:txBody>
      </p:sp>
      <p:sp>
        <p:nvSpPr>
          <p:cNvPr id="3" name="Holder 3"/>
          <p:cNvSpPr>
            <a:spLocks noGrp="1"/>
          </p:cNvSpPr>
          <p:nvPr>
            <p:ph sz="half" idx="2"/>
          </p:nvPr>
        </p:nvSpPr>
        <p:spPr>
          <a:xfrm>
            <a:off x="457201" y="1183005"/>
            <a:ext cx="3977640" cy="3394710"/>
          </a:xfrm>
          <a:prstGeom prst="rect">
            <a:avLst/>
          </a:prstGeom>
        </p:spPr>
        <p:txBody>
          <a:bodyPr wrap="square" lIns="0" tIns="0" rIns="0" bIns="0">
            <a:noAutofit/>
          </a:bodyPr>
          <a:lstStyle/>
          <a:p>
            <a:pPr lvl="0"/>
            <a:r>
              <a:rPr lang="en-US"/>
              <a:t>Click to edit Master text styles</a:t>
            </a: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noAutofit/>
          </a:bodyPr>
          <a:lstStyle/>
          <a:p>
            <a:pPr lvl="0"/>
            <a:r>
              <a:rPr lang="en-US"/>
              <a:t>Click to edit Master text styles</a:t>
            </a:r>
          </a:p>
        </p:txBody>
      </p:sp>
      <p:sp>
        <p:nvSpPr>
          <p:cNvPr id="5" name="Holder 5"/>
          <p:cNvSpPr>
            <a:spLocks noGrp="1"/>
          </p:cNvSpPr>
          <p:nvPr>
            <p:ph type="ftr" sz="quarter" idx="5"/>
          </p:nvPr>
        </p:nvSpPr>
        <p:spPr/>
        <p:txBody>
          <a:bodyPr lIns="0" tIns="0" rIns="0" bIns="0"/>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824A290-64B4-3746-B7EA-BFD8EB84C6A9}" type="datetimeFigureOut">
              <a:rPr lang="en-US" smtClean="0"/>
              <a:t>4/5/21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779794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1" y="1594486"/>
            <a:ext cx="7772400" cy="1080134"/>
          </a:xfrm>
          <a:prstGeom prst="rect">
            <a:avLst/>
          </a:prstGeom>
        </p:spPr>
        <p:txBody>
          <a:bodyPr wrap="square" lIns="0" tIns="0" rIns="0" bIns="0">
            <a:noAutofit/>
          </a:bodyPr>
          <a:lstStyle/>
          <a:p>
            <a:r>
              <a:rPr lang="en-US"/>
              <a:t>Click to edit Master title style</a:t>
            </a:r>
            <a:endParaRPr/>
          </a:p>
        </p:txBody>
      </p:sp>
      <p:sp>
        <p:nvSpPr>
          <p:cNvPr id="3" name="Holder 3"/>
          <p:cNvSpPr>
            <a:spLocks noGrp="1"/>
          </p:cNvSpPr>
          <p:nvPr>
            <p:ph type="subTitle" idx="4"/>
          </p:nvPr>
        </p:nvSpPr>
        <p:spPr>
          <a:xfrm>
            <a:off x="1371601" y="2880360"/>
            <a:ext cx="6400799" cy="1285875"/>
          </a:xfrm>
          <a:prstGeom prst="rect">
            <a:avLst/>
          </a:prstGeom>
        </p:spPr>
        <p:txBody>
          <a:bodyPr wrap="square" lIns="0" tIns="0" rIns="0" bIns="0">
            <a:noAutofit/>
          </a:bodyPr>
          <a:lstStyle/>
          <a:p>
            <a:r>
              <a:rPr lang="en-US"/>
              <a:t>Click to edit Master subtitle style</a:t>
            </a:r>
            <a:endParaRPr/>
          </a:p>
        </p:txBody>
      </p:sp>
      <p:sp>
        <p:nvSpPr>
          <p:cNvPr id="4" name="Holder 4"/>
          <p:cNvSpPr>
            <a:spLocks noGrp="1"/>
          </p:cNvSpPr>
          <p:nvPr>
            <p:ph type="ftr" sz="quarter" idx="5"/>
          </p:nvPr>
        </p:nvSpPr>
        <p:spPr/>
        <p:txBody>
          <a:bodyPr lIns="0" tIns="0" rIns="0" bIns="0"/>
          <a:lstStyle/>
          <a:p>
            <a:endParaRPr lang="en-US"/>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824A290-64B4-3746-B7EA-BFD8EB84C6A9}" type="datetimeFigureOut">
              <a:rPr lang="en-US" smtClean="0"/>
              <a:t>4/5/21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46320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4044">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none" baseline="0">
                <a:solidFill>
                  <a:schemeClr val="bg1"/>
                </a:solidFill>
              </a:defRPr>
            </a:lvl1pPr>
            <a:lvl2pPr marL="256828" indent="0" algn="ctr">
              <a:buNone/>
              <a:defRPr>
                <a:solidFill>
                  <a:schemeClr val="tx1">
                    <a:tint val="75000"/>
                  </a:schemeClr>
                </a:solidFill>
              </a:defRPr>
            </a:lvl2pPr>
            <a:lvl3pPr marL="513657" indent="0" algn="ctr">
              <a:buNone/>
              <a:defRPr>
                <a:solidFill>
                  <a:schemeClr val="tx1">
                    <a:tint val="75000"/>
                  </a:schemeClr>
                </a:solidFill>
              </a:defRPr>
            </a:lvl3pPr>
            <a:lvl4pPr marL="770485" indent="0" algn="ctr">
              <a:buNone/>
              <a:defRPr>
                <a:solidFill>
                  <a:schemeClr val="tx1">
                    <a:tint val="75000"/>
                  </a:schemeClr>
                </a:solidFill>
              </a:defRPr>
            </a:lvl4pPr>
            <a:lvl5pPr marL="1027314" indent="0" algn="ctr">
              <a:buNone/>
              <a:defRPr>
                <a:solidFill>
                  <a:schemeClr val="tx1">
                    <a:tint val="75000"/>
                  </a:schemeClr>
                </a:solidFill>
              </a:defRPr>
            </a:lvl5pPr>
            <a:lvl6pPr marL="1284142" indent="0" algn="ctr">
              <a:buNone/>
              <a:defRPr>
                <a:solidFill>
                  <a:schemeClr val="tx1">
                    <a:tint val="75000"/>
                  </a:schemeClr>
                </a:solidFill>
              </a:defRPr>
            </a:lvl6pPr>
            <a:lvl7pPr marL="1540971" indent="0" algn="ctr">
              <a:buNone/>
              <a:defRPr>
                <a:solidFill>
                  <a:schemeClr val="tx1">
                    <a:tint val="75000"/>
                  </a:schemeClr>
                </a:solidFill>
              </a:defRPr>
            </a:lvl7pPr>
            <a:lvl8pPr marL="1797799" indent="0" algn="ctr">
              <a:buNone/>
              <a:defRPr>
                <a:solidFill>
                  <a:schemeClr val="tx1">
                    <a:tint val="75000"/>
                  </a:schemeClr>
                </a:solidFill>
              </a:defRPr>
            </a:lvl8pPr>
            <a:lvl9pPr marL="205462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4"/>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5"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2921"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4404388" y="360113"/>
            <a:ext cx="312246" cy="394565"/>
          </a:xfrm>
          <a:prstGeom prst="rect">
            <a:avLst/>
          </a:prstGeom>
        </p:spPr>
      </p:pic>
    </p:spTree>
    <p:extLst>
      <p:ext uri="{BB962C8B-B14F-4D97-AF65-F5344CB8AC3E}">
        <p14:creationId xmlns:p14="http://schemas.microsoft.com/office/powerpoint/2010/main" val="2793685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7" name="Rectangle 6"/>
          <p:cNvSpPr/>
          <p:nvPr/>
        </p:nvSpPr>
        <p:spPr>
          <a:xfrm>
            <a:off x="0" y="-1"/>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45" b="0" spc="149"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48">
                <a:solidFill>
                  <a:schemeClr val="tx1">
                    <a:lumMod val="90000"/>
                    <a:lumOff val="10000"/>
                  </a:schemeClr>
                </a:solidFill>
              </a:defRPr>
            </a:lvl1pPr>
            <a:lvl2pPr marL="342438" indent="0">
              <a:buNone/>
              <a:defRPr sz="1348">
                <a:solidFill>
                  <a:schemeClr val="tx1">
                    <a:tint val="75000"/>
                  </a:schemeClr>
                </a:solidFill>
              </a:defRPr>
            </a:lvl2pPr>
            <a:lvl3pPr marL="684875" indent="0">
              <a:buNone/>
              <a:defRPr sz="1199">
                <a:solidFill>
                  <a:schemeClr val="tx1">
                    <a:tint val="75000"/>
                  </a:schemeClr>
                </a:solidFill>
              </a:defRPr>
            </a:lvl3pPr>
            <a:lvl4pPr marL="1027314" indent="0">
              <a:buNone/>
              <a:defRPr sz="1048">
                <a:solidFill>
                  <a:schemeClr val="tx1">
                    <a:tint val="75000"/>
                  </a:schemeClr>
                </a:solidFill>
              </a:defRPr>
            </a:lvl4pPr>
            <a:lvl5pPr marL="1369752" indent="0">
              <a:buNone/>
              <a:defRPr sz="1048">
                <a:solidFill>
                  <a:schemeClr val="tx1">
                    <a:tint val="75000"/>
                  </a:schemeClr>
                </a:solidFill>
              </a:defRPr>
            </a:lvl5pPr>
            <a:lvl6pPr marL="1712189" indent="0">
              <a:buNone/>
              <a:defRPr sz="1048">
                <a:solidFill>
                  <a:schemeClr val="tx1">
                    <a:tint val="75000"/>
                  </a:schemeClr>
                </a:solidFill>
              </a:defRPr>
            </a:lvl6pPr>
            <a:lvl7pPr marL="2054627" indent="0">
              <a:buNone/>
              <a:defRPr sz="1048">
                <a:solidFill>
                  <a:schemeClr val="tx1">
                    <a:tint val="75000"/>
                  </a:schemeClr>
                </a:solidFill>
              </a:defRPr>
            </a:lvl7pPr>
            <a:lvl8pPr marL="2397065" indent="0">
              <a:buNone/>
              <a:defRPr sz="1048">
                <a:solidFill>
                  <a:schemeClr val="tx1">
                    <a:tint val="75000"/>
                  </a:schemeClr>
                </a:solidFill>
              </a:defRPr>
            </a:lvl8pPr>
            <a:lvl9pPr marL="2739503" indent="0">
              <a:buNone/>
              <a:defRPr sz="104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24A290-64B4-3746-B7EA-BFD8EB84C6A9}" type="datetimeFigureOut">
              <a:rPr lang="en-US" smtClean="0"/>
              <a:t>4/5/21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FAF8D-1A29-4FFB-9A89-576EFAA20B8E}" type="slidenum">
              <a:rPr lang="en-US" smtClean="0"/>
              <a:t>‹#›</a:t>
            </a:fld>
            <a:endParaRPr lang="en-US"/>
          </a:p>
        </p:txBody>
      </p:sp>
      <p:cxnSp>
        <p:nvCxnSpPr>
          <p:cNvPr id="8" name="Straight Connector 7"/>
          <p:cNvCxnSpPr/>
          <p:nvPr/>
        </p:nvCxnSpPr>
        <p:spPr>
          <a:xfrm flipV="1">
            <a:off x="6290131" y="3948080"/>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58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3" y="253816"/>
            <a:ext cx="7245687" cy="739168"/>
          </a:xfrm>
          <a:prstGeom prst="rect">
            <a:avLst/>
          </a:prstGeom>
        </p:spPr>
        <p:txBody>
          <a:bodyPr/>
          <a:lstStyle>
            <a:lvl1pPr>
              <a:defRPr spc="169"/>
            </a:lvl1pPr>
          </a:lstStyle>
          <a:p>
            <a:r>
              <a:rPr lang="en-US" dirty="0"/>
              <a:t>SLIDE TITLE GOES HERE</a:t>
            </a:r>
          </a:p>
        </p:txBody>
      </p:sp>
      <p:sp>
        <p:nvSpPr>
          <p:cNvPr id="3" name="Content Placeholder 2"/>
          <p:cNvSpPr>
            <a:spLocks noGrp="1"/>
          </p:cNvSpPr>
          <p:nvPr>
            <p:ph idx="1"/>
          </p:nvPr>
        </p:nvSpPr>
        <p:spPr>
          <a:xfrm>
            <a:off x="291703" y="1193009"/>
            <a:ext cx="7245687" cy="3146610"/>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A4C26A43-EA16-4C4E-A7C0-DAC1F08692D5}"/>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207335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3" y="1202533"/>
            <a:ext cx="3297254" cy="3146823"/>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71"/>
            <a:ext cx="3297256" cy="3150184"/>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3" y="253816"/>
            <a:ext cx="7245687" cy="739168"/>
          </a:xfrm>
          <a:prstGeom prst="rect">
            <a:avLst/>
          </a:prstGeom>
        </p:spPr>
        <p:txBody>
          <a:bodyPr/>
          <a:lstStyle>
            <a:lvl1pPr>
              <a:defRPr spc="169"/>
            </a:lvl1pPr>
          </a:lstStyle>
          <a:p>
            <a:r>
              <a:rPr lang="en-US" dirty="0"/>
              <a:t>SLIDE TITLE GOES HERE</a:t>
            </a:r>
          </a:p>
        </p:txBody>
      </p:sp>
      <p:sp>
        <p:nvSpPr>
          <p:cNvPr id="5" name="Rectangle 4">
            <a:extLst>
              <a:ext uri="{FF2B5EF4-FFF2-40B4-BE49-F238E27FC236}">
                <a16:creationId xmlns:a16="http://schemas.microsoft.com/office/drawing/2014/main" id="{6017364D-84C4-4B13-8BC5-FB995AE848DF}"/>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40567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3" y="1193797"/>
            <a:ext cx="3297254"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4" name="Content Placeholder 3"/>
          <p:cNvSpPr>
            <a:spLocks noGrp="1"/>
          </p:cNvSpPr>
          <p:nvPr>
            <p:ph sz="half" idx="2"/>
          </p:nvPr>
        </p:nvSpPr>
        <p:spPr>
          <a:xfrm>
            <a:off x="291703" y="1650996"/>
            <a:ext cx="3297254" cy="2806304"/>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1" y="1193797"/>
            <a:ext cx="3297254" cy="432197"/>
          </a:xfrm>
        </p:spPr>
        <p:txBody>
          <a:bodyPr anchor="b">
            <a:noAutofit/>
          </a:bodyPr>
          <a:lstStyle>
            <a:lvl1pPr marL="0" indent="0">
              <a:buNone/>
              <a:defRPr sz="1348" b="0">
                <a:solidFill>
                  <a:schemeClr val="tx1">
                    <a:lumMod val="65000"/>
                    <a:lumOff val="35000"/>
                  </a:schemeClr>
                </a:solidFill>
              </a:defRPr>
            </a:lvl1pPr>
            <a:lvl2pPr marL="256828" indent="0">
              <a:buNone/>
              <a:defRPr sz="1123" b="1"/>
            </a:lvl2pPr>
            <a:lvl3pPr marL="513657" indent="0">
              <a:buNone/>
              <a:defRPr sz="1011" b="1"/>
            </a:lvl3pPr>
            <a:lvl4pPr marL="770485" indent="0">
              <a:buNone/>
              <a:defRPr sz="899" b="1"/>
            </a:lvl4pPr>
            <a:lvl5pPr marL="1027314" indent="0">
              <a:buNone/>
              <a:defRPr sz="899" b="1"/>
            </a:lvl5pPr>
            <a:lvl6pPr marL="1284142" indent="0">
              <a:buNone/>
              <a:defRPr sz="899" b="1"/>
            </a:lvl6pPr>
            <a:lvl7pPr marL="1540971" indent="0">
              <a:buNone/>
              <a:defRPr sz="899" b="1"/>
            </a:lvl7pPr>
            <a:lvl8pPr marL="1797799" indent="0">
              <a:buNone/>
              <a:defRPr sz="899" b="1"/>
            </a:lvl8pPr>
            <a:lvl9pPr marL="2054627" indent="0">
              <a:buNone/>
              <a:defRPr sz="899" b="1"/>
            </a:lvl9pPr>
          </a:lstStyle>
          <a:p>
            <a:pPr lvl="0"/>
            <a:r>
              <a:rPr lang="en-US" dirty="0"/>
              <a:t>COLUMN TITLE</a:t>
            </a:r>
          </a:p>
        </p:txBody>
      </p:sp>
      <p:sp>
        <p:nvSpPr>
          <p:cNvPr id="6" name="Content Placeholder 5"/>
          <p:cNvSpPr>
            <a:spLocks noGrp="1"/>
          </p:cNvSpPr>
          <p:nvPr>
            <p:ph sz="quarter" idx="4"/>
          </p:nvPr>
        </p:nvSpPr>
        <p:spPr>
          <a:xfrm>
            <a:off x="3705091" y="1650996"/>
            <a:ext cx="3297254" cy="2806304"/>
          </a:xfrm>
        </p:spPr>
        <p:txBody>
          <a:bodyPr>
            <a:normAutofit/>
          </a:bodyPr>
          <a:lstStyle>
            <a:lvl1pPr>
              <a:defRPr sz="1011">
                <a:solidFill>
                  <a:schemeClr val="tx1">
                    <a:lumMod val="65000"/>
                    <a:lumOff val="35000"/>
                  </a:schemeClr>
                </a:solidFill>
                <a:latin typeface="Calibri" panose="020F0502020204030204" pitchFamily="34" charset="0"/>
                <a:cs typeface="Calibri" panose="020F0502020204030204" pitchFamily="34" charset="0"/>
              </a:defRPr>
            </a:lvl1pPr>
            <a:lvl2pPr>
              <a:defRPr sz="899">
                <a:solidFill>
                  <a:schemeClr val="tx1">
                    <a:lumMod val="65000"/>
                    <a:lumOff val="35000"/>
                  </a:schemeClr>
                </a:solidFill>
                <a:latin typeface="Calibri" panose="020F0502020204030204" pitchFamily="34" charset="0"/>
                <a:cs typeface="Calibri" panose="020F0502020204030204" pitchFamily="34" charset="0"/>
              </a:defRPr>
            </a:lvl2pPr>
            <a:lvl3pPr>
              <a:defRPr sz="786">
                <a:solidFill>
                  <a:schemeClr val="tx1">
                    <a:lumMod val="65000"/>
                    <a:lumOff val="35000"/>
                  </a:schemeClr>
                </a:solidFill>
                <a:latin typeface="Calibri" panose="020F0502020204030204" pitchFamily="34" charset="0"/>
                <a:cs typeface="Calibri" panose="020F0502020204030204" pitchFamily="34" charset="0"/>
              </a:defRPr>
            </a:lvl3pPr>
            <a:lvl4pPr>
              <a:defRPr sz="674">
                <a:solidFill>
                  <a:schemeClr val="tx1">
                    <a:lumMod val="65000"/>
                    <a:lumOff val="35000"/>
                  </a:schemeClr>
                </a:solidFill>
                <a:latin typeface="Calibri" panose="020F0502020204030204" pitchFamily="34" charset="0"/>
                <a:cs typeface="Calibri" panose="020F0502020204030204" pitchFamily="34" charset="0"/>
              </a:defRPr>
            </a:lvl4pPr>
            <a:lvl5pPr>
              <a:defRPr sz="674">
                <a:solidFill>
                  <a:schemeClr val="tx1">
                    <a:lumMod val="65000"/>
                    <a:lumOff val="35000"/>
                  </a:schemeClr>
                </a:solidFill>
                <a:latin typeface="Calibri" panose="020F0502020204030204" pitchFamily="34" charset="0"/>
                <a:cs typeface="Calibri" panose="020F0502020204030204" pitchFamily="34" charset="0"/>
              </a:defRPr>
            </a:lvl5pPr>
            <a:lvl6pPr>
              <a:defRPr sz="674"/>
            </a:lvl6pPr>
            <a:lvl7pPr>
              <a:defRPr sz="674"/>
            </a:lvl7pPr>
            <a:lvl8pPr>
              <a:defRPr sz="674"/>
            </a:lvl8pPr>
            <a:lvl9pPr>
              <a:defRPr sz="6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3" y="253816"/>
            <a:ext cx="7245687" cy="739168"/>
          </a:xfrm>
          <a:prstGeom prst="rect">
            <a:avLst/>
          </a:prstGeom>
        </p:spPr>
        <p:txBody>
          <a:bodyPr/>
          <a:lstStyle>
            <a:lvl1pPr>
              <a:defRPr/>
            </a:lvl1pPr>
          </a:lstStyle>
          <a:p>
            <a:r>
              <a:rPr lang="en-US" dirty="0"/>
              <a:t>SLIDE TITLE GOES HERE</a:t>
            </a:r>
          </a:p>
        </p:txBody>
      </p:sp>
      <p:sp>
        <p:nvSpPr>
          <p:cNvPr id="7" name="Rectangle 6">
            <a:extLst>
              <a:ext uri="{FF2B5EF4-FFF2-40B4-BE49-F238E27FC236}">
                <a16:creationId xmlns:a16="http://schemas.microsoft.com/office/drawing/2014/main" id="{E1A42FF9-97FC-49FA-BF1D-B520199D757A}"/>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328101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3" y="253816"/>
            <a:ext cx="7245687" cy="739168"/>
          </a:xfrm>
          <a:prstGeom prst="rect">
            <a:avLst/>
          </a:prstGeom>
        </p:spPr>
        <p:txBody>
          <a:bodyPr/>
          <a:lstStyle>
            <a:lvl1pPr>
              <a:defRPr/>
            </a:lvl1pPr>
          </a:lstStyle>
          <a:p>
            <a:r>
              <a:rPr lang="en-US" dirty="0"/>
              <a:t>SLIDE TITLE GOES HERE</a:t>
            </a:r>
          </a:p>
        </p:txBody>
      </p:sp>
      <p:sp>
        <p:nvSpPr>
          <p:cNvPr id="3" name="Rectangle 2">
            <a:extLst>
              <a:ext uri="{FF2B5EF4-FFF2-40B4-BE49-F238E27FC236}">
                <a16:creationId xmlns:a16="http://schemas.microsoft.com/office/drawing/2014/main" id="{DB546383-D518-48B1-87EF-6CFE5334050C}"/>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255824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2"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9"/>
            <a:ext cx="5650707" cy="821532"/>
          </a:xfrm>
        </p:spPr>
        <p:txBody>
          <a:bodyPr/>
          <a:lstStyle>
            <a:lvl1pPr marL="0" indent="0">
              <a:buNone/>
              <a:defRPr>
                <a:solidFill>
                  <a:schemeClr val="bg1"/>
                </a:solidFill>
              </a:defRPr>
            </a:lvl1pPr>
          </a:lstStyle>
          <a:p>
            <a:pPr lvl="0"/>
            <a:r>
              <a:rPr lang="en-US"/>
              <a:t>Click to 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41"/>
            <a:ext cx="5650707" cy="1382106"/>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6"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81642"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9440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788229"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1">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4"/>
            <a:ext cx="2864766" cy="2322019"/>
          </a:xfrm>
          <a:prstGeom prst="rect">
            <a:avLst/>
          </a:prstGeom>
        </p:spPr>
        <p:txBody>
          <a:bodyPr/>
          <a:lstStyle>
            <a:lvl1pPr>
              <a:defRPr sz="337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6"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1" y="0"/>
            <a:ext cx="81642"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4"/>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E8D39BC3-9D83-4F17-9F13-8DA76DCB9F33}"/>
              </a:ext>
            </a:extLst>
          </p:cNvPr>
          <p:cNvSpPr/>
          <p:nvPr/>
        </p:nvSpPr>
        <p:spPr>
          <a:xfrm>
            <a:off x="6437979" y="4557437"/>
            <a:ext cx="789346" cy="582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8"/>
          </a:p>
        </p:txBody>
      </p:sp>
    </p:spTree>
    <p:extLst>
      <p:ext uri="{BB962C8B-B14F-4D97-AF65-F5344CB8AC3E}">
        <p14:creationId xmlns:p14="http://schemas.microsoft.com/office/powerpoint/2010/main" val="91271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2" y="907257"/>
            <a:ext cx="2550798" cy="1085850"/>
          </a:xfrm>
          <a:prstGeom prst="rect">
            <a:avLst/>
          </a:prstGeom>
        </p:spPr>
        <p:txBody>
          <a:bodyPr anchor="b"/>
          <a:lstStyle>
            <a:lvl1pPr algn="l">
              <a:defRPr sz="1348"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3" y="2168369"/>
            <a:ext cx="2550797" cy="2171699"/>
          </a:xfrm>
        </p:spPr>
        <p:txBody>
          <a:bodyPr>
            <a:normAutofit/>
          </a:bodyPr>
          <a:lstStyle>
            <a:lvl1pPr marL="0" indent="0">
              <a:buNone/>
              <a:defRPr sz="899">
                <a:solidFill>
                  <a:schemeClr val="tx1">
                    <a:lumMod val="65000"/>
                    <a:lumOff val="35000"/>
                  </a:schemeClr>
                </a:solidFill>
                <a:latin typeface="Calibri" panose="020F0502020204030204" pitchFamily="34" charset="0"/>
                <a:cs typeface="Calibri" panose="020F0502020204030204" pitchFamily="34" charset="0"/>
              </a:defRPr>
            </a:lvl1pPr>
            <a:lvl2pPr marL="256828" indent="0">
              <a:buNone/>
              <a:defRPr sz="674"/>
            </a:lvl2pPr>
            <a:lvl3pPr marL="513657" indent="0">
              <a:buNone/>
              <a:defRPr sz="562"/>
            </a:lvl3pPr>
            <a:lvl4pPr marL="770485" indent="0">
              <a:buNone/>
              <a:defRPr sz="506"/>
            </a:lvl4pPr>
            <a:lvl5pPr marL="1027314" indent="0">
              <a:buNone/>
              <a:defRPr sz="506"/>
            </a:lvl5pPr>
            <a:lvl6pPr marL="1284142" indent="0">
              <a:buNone/>
              <a:defRPr sz="506"/>
            </a:lvl6pPr>
            <a:lvl7pPr marL="1540971" indent="0">
              <a:buNone/>
              <a:defRPr sz="506"/>
            </a:lvl7pPr>
            <a:lvl8pPr marL="1797799" indent="0">
              <a:buNone/>
              <a:defRPr sz="506"/>
            </a:lvl8pPr>
            <a:lvl9pPr marL="2054627" indent="0">
              <a:buNone/>
              <a:defRPr sz="506"/>
            </a:lvl9pPr>
          </a:lstStyle>
          <a:p>
            <a:pPr lvl="0"/>
            <a:r>
              <a:rPr lang="en-US"/>
              <a:t>Click to 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899"/>
            </a:lvl1pPr>
            <a:lvl2pPr marL="256828" indent="0">
              <a:buNone/>
              <a:defRPr sz="899"/>
            </a:lvl2pPr>
            <a:lvl3pPr marL="513657" indent="0">
              <a:buNone/>
              <a:defRPr sz="899"/>
            </a:lvl3pPr>
            <a:lvl4pPr marL="770485" indent="0">
              <a:buNone/>
              <a:defRPr sz="899"/>
            </a:lvl4pPr>
            <a:lvl5pPr marL="1027314" indent="0">
              <a:buNone/>
              <a:defRPr sz="899"/>
            </a:lvl5pPr>
            <a:lvl6pPr marL="1284142" indent="0">
              <a:buNone/>
              <a:defRPr sz="899"/>
            </a:lvl6pPr>
            <a:lvl7pPr marL="1540971" indent="0">
              <a:buNone/>
              <a:defRPr sz="899"/>
            </a:lvl7pPr>
            <a:lvl8pPr marL="1797799" indent="0">
              <a:buNone/>
              <a:defRPr sz="899"/>
            </a:lvl8pPr>
            <a:lvl9pPr marL="2054627" indent="0">
              <a:buNone/>
              <a:defRPr sz="899"/>
            </a:lvl9pPr>
          </a:lstStyle>
          <a:p>
            <a:r>
              <a:rPr lang="en-US"/>
              <a:t>Click icon to add picture</a:t>
            </a:r>
            <a:endParaRPr lang="en-US" dirty="0"/>
          </a:p>
        </p:txBody>
      </p:sp>
    </p:spTree>
    <p:extLst>
      <p:ext uri="{BB962C8B-B14F-4D97-AF65-F5344CB8AC3E}">
        <p14:creationId xmlns:p14="http://schemas.microsoft.com/office/powerpoint/2010/main" val="334164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1" y="0"/>
            <a:ext cx="81642"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9"/>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91"/>
            <a:ext cx="6709906" cy="31466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4">
            <a:alphaModFix amt="35000"/>
          </a:blip>
          <a:stretch>
            <a:fillRect/>
          </a:stretch>
        </p:blipFill>
        <p:spPr>
          <a:xfrm>
            <a:off x="8457946" y="4396466"/>
            <a:ext cx="355353" cy="449035"/>
          </a:xfrm>
          <a:prstGeom prst="rect">
            <a:avLst/>
          </a:prstGeom>
        </p:spPr>
      </p:pic>
      <p:graphicFrame>
        <p:nvGraphicFramePr>
          <p:cNvPr id="7" name="Object 6" hidden="1">
            <a:extLst>
              <a:ext uri="{FF2B5EF4-FFF2-40B4-BE49-F238E27FC236}">
                <a16:creationId xmlns:a16="http://schemas.microsoft.com/office/drawing/2014/main" id="{6C11B457-DE30-F840-909D-BFE9638A9CAE}"/>
              </a:ext>
            </a:extLst>
          </p:cNvPr>
          <p:cNvGraphicFramePr>
            <a:graphicFrameLocks noChangeAspect="1"/>
          </p:cNvGraphicFramePr>
          <p:nvPr>
            <p:custDataLst>
              <p:tags r:id="rId23"/>
            </p:custDataLst>
            <p:extLst>
              <p:ext uri="{D42A27DB-BD31-4B8C-83A1-F6EECF244321}">
                <p14:modId xmlns:p14="http://schemas.microsoft.com/office/powerpoint/2010/main" val="428377037"/>
              </p:ext>
            </p:extLst>
          </p:nvPr>
        </p:nvGraphicFramePr>
        <p:xfrm>
          <a:off x="1588" y="1192"/>
          <a:ext cx="1587" cy="1191"/>
        </p:xfrm>
        <a:graphic>
          <a:graphicData uri="http://schemas.openxmlformats.org/presentationml/2006/ole">
            <mc:AlternateContent xmlns:mc="http://schemas.openxmlformats.org/markup-compatibility/2006">
              <mc:Choice xmlns:v="urn:schemas-microsoft-com:vml" Requires="v">
                <p:oleObj spid="_x0000_s53274" name="think-cell Slide" r:id="rId25" imgW="270" imgH="270" progId="TCLayout.ActiveDocument.1">
                  <p:embed/>
                </p:oleObj>
              </mc:Choice>
              <mc:Fallback>
                <p:oleObj name="think-cell Slide" r:id="rId25" imgW="270" imgH="270" progId="TCLayout.ActiveDocument.1">
                  <p:embed/>
                  <p:pic>
                    <p:nvPicPr>
                      <p:cNvPr id="7" name="Object 6" hidden="1">
                        <a:extLst>
                          <a:ext uri="{FF2B5EF4-FFF2-40B4-BE49-F238E27FC236}">
                            <a16:creationId xmlns:a16="http://schemas.microsoft.com/office/drawing/2014/main" id="{6C11B457-DE30-F840-909D-BFE9638A9CAE}"/>
                          </a:ext>
                        </a:extLst>
                      </p:cNvPr>
                      <p:cNvPicPr/>
                      <p:nvPr/>
                    </p:nvPicPr>
                    <p:blipFill>
                      <a:blip r:embed="rId26"/>
                      <a:stretch>
                        <a:fillRect/>
                      </a:stretch>
                    </p:blipFill>
                    <p:spPr>
                      <a:xfrm>
                        <a:off x="1588" y="1192"/>
                        <a:ext cx="1587" cy="1191"/>
                      </a:xfrm>
                      <a:prstGeom prst="rect">
                        <a:avLst/>
                      </a:prstGeom>
                    </p:spPr>
                  </p:pic>
                </p:oleObj>
              </mc:Fallback>
            </mc:AlternateContent>
          </a:graphicData>
        </a:graphic>
      </p:graphicFrame>
    </p:spTree>
    <p:extLst>
      <p:ext uri="{BB962C8B-B14F-4D97-AF65-F5344CB8AC3E}">
        <p14:creationId xmlns:p14="http://schemas.microsoft.com/office/powerpoint/2010/main" val="69672776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Lst>
  <p:txStyles>
    <p:titleStyle>
      <a:lvl1pPr algn="l" defTabSz="256828" rtl="0" eaLnBrk="1" latinLnBrk="0" hangingPunct="1">
        <a:spcBef>
          <a:spcPct val="0"/>
        </a:spcBef>
        <a:buNone/>
        <a:defRPr sz="3517" b="0" i="0" kern="1200" spc="169">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92621" indent="-192621" algn="l" defTabSz="256828" rtl="0" eaLnBrk="1" latinLnBrk="0" hangingPunct="1">
        <a:spcBef>
          <a:spcPts val="562"/>
        </a:spcBef>
        <a:spcAft>
          <a:spcPts val="0"/>
        </a:spcAft>
        <a:buClr>
          <a:schemeClr val="bg2">
            <a:lumMod val="40000"/>
            <a:lumOff val="60000"/>
          </a:schemeClr>
        </a:buClr>
        <a:buSzPct val="80000"/>
        <a:buFont typeface="Wingdings 3" charset="2"/>
        <a:buChar char=""/>
        <a:defRPr sz="3126"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417346" indent="-160518" algn="l" defTabSz="256828" rtl="0" eaLnBrk="1" latinLnBrk="0" hangingPunct="1">
        <a:spcBef>
          <a:spcPts val="562"/>
        </a:spcBef>
        <a:spcAft>
          <a:spcPts val="0"/>
        </a:spcAft>
        <a:buClr>
          <a:schemeClr val="bg2">
            <a:lumMod val="40000"/>
            <a:lumOff val="60000"/>
          </a:schemeClr>
        </a:buClr>
        <a:buSzPct val="80000"/>
        <a:buFont typeface="Wingdings 3" charset="2"/>
        <a:buChar char=""/>
        <a:defRPr sz="2735"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64207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2345"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898899"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155727"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1954"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407726"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6pPr>
      <a:lvl7pPr marL="1669384"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7pPr>
      <a:lvl8pPr marL="1926213"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8pPr>
      <a:lvl9pPr marL="2183041" indent="-128414" algn="l" defTabSz="256828" rtl="0" eaLnBrk="1" latinLnBrk="0" hangingPunct="1">
        <a:spcBef>
          <a:spcPts val="562"/>
        </a:spcBef>
        <a:spcAft>
          <a:spcPts val="0"/>
        </a:spcAft>
        <a:buClr>
          <a:schemeClr val="bg2">
            <a:lumMod val="40000"/>
            <a:lumOff val="60000"/>
          </a:schemeClr>
        </a:buClr>
        <a:buSzPct val="80000"/>
        <a:buFont typeface="Wingdings 3" charset="2"/>
        <a:buChar char=""/>
        <a:defRPr sz="786" b="0" i="0" kern="1200">
          <a:solidFill>
            <a:schemeClr val="tx1"/>
          </a:solidFill>
          <a:latin typeface="+mj-lt"/>
          <a:ea typeface="+mj-ea"/>
          <a:cs typeface="+mj-cs"/>
        </a:defRPr>
      </a:lvl9pPr>
    </p:bodyStyle>
    <p:otherStyle>
      <a:defPPr>
        <a:defRPr lang="en-US"/>
      </a:defPPr>
      <a:lvl1pPr marL="0" algn="l" defTabSz="256828" rtl="0" eaLnBrk="1" latinLnBrk="0" hangingPunct="1">
        <a:defRPr sz="1011" kern="1200">
          <a:solidFill>
            <a:schemeClr val="tx1"/>
          </a:solidFill>
          <a:latin typeface="+mn-lt"/>
          <a:ea typeface="+mn-ea"/>
          <a:cs typeface="+mn-cs"/>
        </a:defRPr>
      </a:lvl1pPr>
      <a:lvl2pPr marL="256828" algn="l" defTabSz="256828" rtl="0" eaLnBrk="1" latinLnBrk="0" hangingPunct="1">
        <a:defRPr sz="1011" kern="1200">
          <a:solidFill>
            <a:schemeClr val="tx1"/>
          </a:solidFill>
          <a:latin typeface="+mn-lt"/>
          <a:ea typeface="+mn-ea"/>
          <a:cs typeface="+mn-cs"/>
        </a:defRPr>
      </a:lvl2pPr>
      <a:lvl3pPr marL="513657" algn="l" defTabSz="256828" rtl="0" eaLnBrk="1" latinLnBrk="0" hangingPunct="1">
        <a:defRPr sz="1011" kern="1200">
          <a:solidFill>
            <a:schemeClr val="tx1"/>
          </a:solidFill>
          <a:latin typeface="+mn-lt"/>
          <a:ea typeface="+mn-ea"/>
          <a:cs typeface="+mn-cs"/>
        </a:defRPr>
      </a:lvl3pPr>
      <a:lvl4pPr marL="770485" algn="l" defTabSz="256828" rtl="0" eaLnBrk="1" latinLnBrk="0" hangingPunct="1">
        <a:defRPr sz="1011" kern="1200">
          <a:solidFill>
            <a:schemeClr val="tx1"/>
          </a:solidFill>
          <a:latin typeface="+mn-lt"/>
          <a:ea typeface="+mn-ea"/>
          <a:cs typeface="+mn-cs"/>
        </a:defRPr>
      </a:lvl4pPr>
      <a:lvl5pPr marL="1027314" algn="l" defTabSz="256828" rtl="0" eaLnBrk="1" latinLnBrk="0" hangingPunct="1">
        <a:defRPr sz="1011" kern="1200">
          <a:solidFill>
            <a:schemeClr val="tx1"/>
          </a:solidFill>
          <a:latin typeface="+mn-lt"/>
          <a:ea typeface="+mn-ea"/>
          <a:cs typeface="+mn-cs"/>
        </a:defRPr>
      </a:lvl5pPr>
      <a:lvl6pPr marL="1284142" algn="l" defTabSz="256828" rtl="0" eaLnBrk="1" latinLnBrk="0" hangingPunct="1">
        <a:defRPr sz="1011" kern="1200">
          <a:solidFill>
            <a:schemeClr val="tx1"/>
          </a:solidFill>
          <a:latin typeface="+mn-lt"/>
          <a:ea typeface="+mn-ea"/>
          <a:cs typeface="+mn-cs"/>
        </a:defRPr>
      </a:lvl6pPr>
      <a:lvl7pPr marL="1540971" algn="l" defTabSz="256828" rtl="0" eaLnBrk="1" latinLnBrk="0" hangingPunct="1">
        <a:defRPr sz="1011" kern="1200">
          <a:solidFill>
            <a:schemeClr val="tx1"/>
          </a:solidFill>
          <a:latin typeface="+mn-lt"/>
          <a:ea typeface="+mn-ea"/>
          <a:cs typeface="+mn-cs"/>
        </a:defRPr>
      </a:lvl7pPr>
      <a:lvl8pPr marL="1797799" algn="l" defTabSz="256828" rtl="0" eaLnBrk="1" latinLnBrk="0" hangingPunct="1">
        <a:defRPr sz="1011" kern="1200">
          <a:solidFill>
            <a:schemeClr val="tx1"/>
          </a:solidFill>
          <a:latin typeface="+mn-lt"/>
          <a:ea typeface="+mn-ea"/>
          <a:cs typeface="+mn-cs"/>
        </a:defRPr>
      </a:lvl8pPr>
      <a:lvl9pPr marL="2054627" algn="l" defTabSz="256828" rtl="0" eaLnBrk="1" latinLnBrk="0" hangingPunct="1">
        <a:defRPr sz="10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2" Type="http://schemas.openxmlformats.org/officeDocument/2006/relationships/hyperlink" Target="http://www.stat.cmu.edu/~cshalizi/mreg/15/lectures/10/lecture-10.pdf"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stat.cmu.edu/~cshalizi/mreg/15/lectures/10/lecture-10.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stat.cmu.edu/~cshalizi/mreg/15/lectures/10/lecture-10.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www.stat.cmu.edu/~cshalizi/mreg/15/lectures/10/lecture-10.pdf"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www.stat.cmu.edu/~cshalizi/mreg/15/lectures/10/lecture-10.pdf"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www.stat.cmu.edu/~cshalizi/mreg/15/lectures/10/lecture-10.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www.stat.cmu.edu/~cshalizi/mreg/15/lectures/10/lecture-10.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image" Target="../media/image13.w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6.xml"/><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21.wmf"/><Relationship Id="rId5" Type="http://schemas.openxmlformats.org/officeDocument/2006/relationships/oleObject" Target="../embeddings/oleObject11.bin"/><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22.wmf"/><Relationship Id="rId5" Type="http://schemas.openxmlformats.org/officeDocument/2006/relationships/oleObject" Target="../embeddings/oleObject12.bin"/><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A45F-CE96-4BFD-9CD4-7137E4B28715}"/>
              </a:ext>
            </a:extLst>
          </p:cNvPr>
          <p:cNvSpPr>
            <a:spLocks noGrp="1"/>
          </p:cNvSpPr>
          <p:nvPr>
            <p:ph type="ctrTitle"/>
          </p:nvPr>
        </p:nvSpPr>
        <p:spPr/>
        <p:txBody>
          <a:bodyPr/>
          <a:lstStyle/>
          <a:p>
            <a:r>
              <a:rPr lang="en-US" sz="5400" dirty="0"/>
              <a:t>Linear Regression:</a:t>
            </a:r>
            <a:br>
              <a:rPr lang="en-US" sz="5400" dirty="0"/>
            </a:br>
            <a:r>
              <a:rPr lang="en-US" sz="5400" dirty="0"/>
              <a:t>Introduction to summary statistics</a:t>
            </a:r>
          </a:p>
        </p:txBody>
      </p:sp>
    </p:spTree>
    <p:extLst>
      <p:ext uri="{BB962C8B-B14F-4D97-AF65-F5344CB8AC3E}">
        <p14:creationId xmlns:p14="http://schemas.microsoft.com/office/powerpoint/2010/main" val="637408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1194880"/>
            <a:ext cx="7218410" cy="3479225"/>
          </a:xfrm>
        </p:spPr>
        <p:txBody>
          <a:bodyPr>
            <a:normAutofit/>
          </a:bodyPr>
          <a:lstStyle/>
          <a:p>
            <a:r>
              <a:rPr lang="en-US" sz="1954" dirty="0"/>
              <a:t> The OLS cost function minimizes the sum of squared residuals, also called the </a:t>
            </a:r>
            <a:r>
              <a:rPr lang="en-US" sz="1954" b="1" dirty="0"/>
              <a:t>sum of squared errors (SSE)</a:t>
            </a:r>
          </a:p>
          <a:p>
            <a:endParaRPr lang="en-US" sz="1954" b="1" dirty="0"/>
          </a:p>
          <a:p>
            <a:endParaRPr lang="en-US" sz="1954" b="1" dirty="0"/>
          </a:p>
          <a:p>
            <a:pPr marL="0" indent="0">
              <a:buNone/>
            </a:pPr>
            <a:endParaRPr lang="en-US" sz="1954" b="1" dirty="0"/>
          </a:p>
          <a:p>
            <a:r>
              <a:rPr lang="en-US" sz="1954" b="1" dirty="0"/>
              <a:t> </a:t>
            </a:r>
            <a:r>
              <a:rPr lang="en-US" sz="1954" dirty="0"/>
              <a:t>We can also calculate the variance of the observed (actual) points, also called </a:t>
            </a:r>
            <a:r>
              <a:rPr lang="en-US" sz="1954" b="1" dirty="0"/>
              <a:t>the total sum of squares (SST) </a:t>
            </a:r>
            <a:endParaRPr lang="en-US" sz="1954" dirty="0"/>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800" dirty="0"/>
              <a:t>Revisiting the OLS cost function </a:t>
            </a:r>
            <a:endParaRPr lang="en-US" sz="2735" dirty="0"/>
          </a:p>
        </p:txBody>
      </p:sp>
      <p:graphicFrame>
        <p:nvGraphicFramePr>
          <p:cNvPr id="4" name="Object 3">
            <a:extLst>
              <a:ext uri="{FF2B5EF4-FFF2-40B4-BE49-F238E27FC236}">
                <a16:creationId xmlns:a16="http://schemas.microsoft.com/office/drawing/2014/main" id="{A5AB1716-D69B-054F-9CB7-27216CA5D612}"/>
              </a:ext>
            </a:extLst>
          </p:cNvPr>
          <p:cNvGraphicFramePr>
            <a:graphicFrameLocks noChangeAspect="1"/>
          </p:cNvGraphicFramePr>
          <p:nvPr>
            <p:extLst>
              <p:ext uri="{D42A27DB-BD31-4B8C-83A1-F6EECF244321}">
                <p14:modId xmlns:p14="http://schemas.microsoft.com/office/powerpoint/2010/main" val="1244036739"/>
              </p:ext>
            </p:extLst>
          </p:nvPr>
        </p:nvGraphicFramePr>
        <p:xfrm>
          <a:off x="2558992" y="2023531"/>
          <a:ext cx="3294063" cy="883444"/>
        </p:xfrm>
        <a:graphic>
          <a:graphicData uri="http://schemas.openxmlformats.org/presentationml/2006/ole">
            <mc:AlternateContent xmlns:mc="http://schemas.openxmlformats.org/markup-compatibility/2006">
              <mc:Choice xmlns:v="urn:schemas-microsoft-com:vml" Requires="v">
                <p:oleObj spid="_x0000_s57387" name="Equation" r:id="rId3" imgW="1206360" imgH="431640" progId="Equation.3">
                  <p:embed/>
                </p:oleObj>
              </mc:Choice>
              <mc:Fallback>
                <p:oleObj name="Equation" r:id="rId3" imgW="1206360" imgH="431640" progId="Equation.3">
                  <p:embed/>
                  <p:pic>
                    <p:nvPicPr>
                      <p:cNvPr id="2" name="Object 1"/>
                      <p:cNvPicPr>
                        <a:picLocks noChangeAspect="1" noChangeArrowheads="1"/>
                      </p:cNvPicPr>
                      <p:nvPr/>
                    </p:nvPicPr>
                    <p:blipFill>
                      <a:blip r:embed="rId4"/>
                      <a:srcRect/>
                      <a:stretch>
                        <a:fillRect/>
                      </a:stretch>
                    </p:blipFill>
                    <p:spPr bwMode="auto">
                      <a:xfrm>
                        <a:off x="2558992" y="2023531"/>
                        <a:ext cx="3294063" cy="883444"/>
                      </a:xfrm>
                      <a:prstGeom prst="rect">
                        <a:avLst/>
                      </a:prstGeom>
                      <a:noFill/>
                      <a:ln>
                        <a:noFill/>
                      </a:ln>
                    </p:spPr>
                  </p:pic>
                </p:oleObj>
              </mc:Fallback>
            </mc:AlternateContent>
          </a:graphicData>
        </a:graphic>
      </p:graphicFrame>
      <p:graphicFrame>
        <p:nvGraphicFramePr>
          <p:cNvPr id="6" name="Object 5">
            <a:extLst>
              <a:ext uri="{FF2B5EF4-FFF2-40B4-BE49-F238E27FC236}">
                <a16:creationId xmlns:a16="http://schemas.microsoft.com/office/drawing/2014/main" id="{A0592AA0-03C9-E548-84CA-F93A314E19DD}"/>
              </a:ext>
            </a:extLst>
          </p:cNvPr>
          <p:cNvGraphicFramePr>
            <a:graphicFrameLocks noChangeAspect="1"/>
          </p:cNvGraphicFramePr>
          <p:nvPr>
            <p:extLst>
              <p:ext uri="{D42A27DB-BD31-4B8C-83A1-F6EECF244321}">
                <p14:modId xmlns:p14="http://schemas.microsoft.com/office/powerpoint/2010/main" val="3816473825"/>
              </p:ext>
            </p:extLst>
          </p:nvPr>
        </p:nvGraphicFramePr>
        <p:xfrm>
          <a:off x="2889985" y="3735626"/>
          <a:ext cx="2632075" cy="883444"/>
        </p:xfrm>
        <a:graphic>
          <a:graphicData uri="http://schemas.openxmlformats.org/presentationml/2006/ole">
            <mc:AlternateContent xmlns:mc="http://schemas.openxmlformats.org/markup-compatibility/2006">
              <mc:Choice xmlns:v="urn:schemas-microsoft-com:vml" Requires="v">
                <p:oleObj spid="_x0000_s57388" name="Equation" r:id="rId5" imgW="965160" imgH="431640" progId="Equation.3">
                  <p:embed/>
                </p:oleObj>
              </mc:Choice>
              <mc:Fallback>
                <p:oleObj name="Equation" r:id="rId5" imgW="965160" imgH="431640" progId="Equation.3">
                  <p:embed/>
                  <p:pic>
                    <p:nvPicPr>
                      <p:cNvPr id="3" name="Object 2"/>
                      <p:cNvPicPr>
                        <a:picLocks noChangeAspect="1" noChangeArrowheads="1"/>
                      </p:cNvPicPr>
                      <p:nvPr/>
                    </p:nvPicPr>
                    <p:blipFill>
                      <a:blip r:embed="rId6"/>
                      <a:srcRect/>
                      <a:stretch>
                        <a:fillRect/>
                      </a:stretch>
                    </p:blipFill>
                    <p:spPr bwMode="auto">
                      <a:xfrm>
                        <a:off x="2889985" y="3735626"/>
                        <a:ext cx="2632075" cy="8834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5368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1194880"/>
            <a:ext cx="7218410" cy="3479225"/>
          </a:xfrm>
        </p:spPr>
        <p:txBody>
          <a:bodyPr>
            <a:normAutofit/>
          </a:bodyPr>
          <a:lstStyle/>
          <a:p>
            <a:r>
              <a:rPr lang="en-US" sz="1954" dirty="0"/>
              <a:t> </a:t>
            </a:r>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800" dirty="0"/>
              <a:t>Calculating the R</a:t>
            </a:r>
            <a:r>
              <a:rPr lang="en-US" sz="2800" baseline="30000" dirty="0"/>
              <a:t>2</a:t>
            </a:r>
            <a:r>
              <a:rPr lang="en-US" sz="2800" dirty="0"/>
              <a:t> metric</a:t>
            </a:r>
            <a:endParaRPr lang="en-US" sz="2735" dirty="0"/>
          </a:p>
        </p:txBody>
      </p:sp>
      <p:graphicFrame>
        <p:nvGraphicFramePr>
          <p:cNvPr id="7" name="Object 6">
            <a:extLst>
              <a:ext uri="{FF2B5EF4-FFF2-40B4-BE49-F238E27FC236}">
                <a16:creationId xmlns:a16="http://schemas.microsoft.com/office/drawing/2014/main" id="{4969C705-1E37-4944-AD69-B7233D957C22}"/>
              </a:ext>
            </a:extLst>
          </p:cNvPr>
          <p:cNvGraphicFramePr>
            <a:graphicFrameLocks noChangeAspect="1"/>
          </p:cNvGraphicFramePr>
          <p:nvPr>
            <p:extLst>
              <p:ext uri="{D42A27DB-BD31-4B8C-83A1-F6EECF244321}">
                <p14:modId xmlns:p14="http://schemas.microsoft.com/office/powerpoint/2010/main" val="3728565222"/>
              </p:ext>
            </p:extLst>
          </p:nvPr>
        </p:nvGraphicFramePr>
        <p:xfrm>
          <a:off x="2413794" y="1194880"/>
          <a:ext cx="4316412" cy="1519238"/>
        </p:xfrm>
        <a:graphic>
          <a:graphicData uri="http://schemas.openxmlformats.org/presentationml/2006/ole">
            <mc:AlternateContent xmlns:mc="http://schemas.openxmlformats.org/markup-compatibility/2006">
              <mc:Choice xmlns:v="urn:schemas-microsoft-com:vml" Requires="v">
                <p:oleObj spid="_x0000_s58390" name="Equation" r:id="rId4" imgW="838080" imgH="393480" progId="Equation.3">
                  <p:embed/>
                </p:oleObj>
              </mc:Choice>
              <mc:Fallback>
                <p:oleObj name="Equation" r:id="rId4" imgW="838080" imgH="393480" progId="Equation.3">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794" y="1194880"/>
                        <a:ext cx="4316412" cy="15192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6847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9BEB64-D0AF-4B48-B6B8-2AE15A91738A}"/>
              </a:ext>
            </a:extLst>
          </p:cNvPr>
          <p:cNvSpPr/>
          <p:nvPr/>
        </p:nvSpPr>
        <p:spPr>
          <a:xfrm>
            <a:off x="7176737" y="741834"/>
            <a:ext cx="666749" cy="302959"/>
          </a:xfrm>
          <a:prstGeom prst="rect">
            <a:avLst/>
          </a:prstGeom>
          <a:solidFill>
            <a:srgbClr val="EF6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4A8192-31AD-8C42-90AA-468F37C3F879}"/>
              </a:ext>
            </a:extLst>
          </p:cNvPr>
          <p:cNvSpPr/>
          <p:nvPr/>
        </p:nvSpPr>
        <p:spPr>
          <a:xfrm>
            <a:off x="7162800" y="392777"/>
            <a:ext cx="666749" cy="302959"/>
          </a:xfrm>
          <a:prstGeom prst="rect">
            <a:avLst/>
          </a:prstGeom>
          <a:solidFill>
            <a:srgbClr val="0B2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1194880"/>
            <a:ext cx="7218410" cy="3479225"/>
          </a:xfrm>
        </p:spPr>
        <p:txBody>
          <a:bodyPr>
            <a:normAutofit/>
          </a:bodyPr>
          <a:lstStyle/>
          <a:p>
            <a:r>
              <a:rPr lang="en-US" sz="1954" dirty="0"/>
              <a:t> </a:t>
            </a:r>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800" dirty="0"/>
              <a:t>Calculating the R</a:t>
            </a:r>
            <a:r>
              <a:rPr lang="en-US" sz="2800" baseline="30000" dirty="0"/>
              <a:t>2</a:t>
            </a:r>
            <a:r>
              <a:rPr lang="en-US" sz="2800" dirty="0"/>
              <a:t> metric</a:t>
            </a:r>
            <a:endParaRPr lang="en-US" sz="2735" dirty="0"/>
          </a:p>
        </p:txBody>
      </p:sp>
      <p:pic>
        <p:nvPicPr>
          <p:cNvPr id="2" name="Picture 1">
            <a:extLst>
              <a:ext uri="{FF2B5EF4-FFF2-40B4-BE49-F238E27FC236}">
                <a16:creationId xmlns:a16="http://schemas.microsoft.com/office/drawing/2014/main" id="{30B79DC3-35C0-DF4D-816F-F706AF96E30F}"/>
              </a:ext>
            </a:extLst>
          </p:cNvPr>
          <p:cNvPicPr>
            <a:picLocks noChangeAspect="1"/>
          </p:cNvPicPr>
          <p:nvPr/>
        </p:nvPicPr>
        <p:blipFill>
          <a:blip r:embed="rId4"/>
          <a:stretch>
            <a:fillRect/>
          </a:stretch>
        </p:blipFill>
        <p:spPr>
          <a:xfrm>
            <a:off x="883130" y="995126"/>
            <a:ext cx="7154333" cy="3577167"/>
          </a:xfrm>
          <a:prstGeom prst="rect">
            <a:avLst/>
          </a:prstGeom>
        </p:spPr>
      </p:pic>
      <p:sp>
        <p:nvSpPr>
          <p:cNvPr id="4" name="TextBox 3">
            <a:extLst>
              <a:ext uri="{FF2B5EF4-FFF2-40B4-BE49-F238E27FC236}">
                <a16:creationId xmlns:a16="http://schemas.microsoft.com/office/drawing/2014/main" id="{6BC5EFA8-D737-7D4A-8398-E53D1A74F462}"/>
              </a:ext>
            </a:extLst>
          </p:cNvPr>
          <p:cNvSpPr txBox="1"/>
          <p:nvPr/>
        </p:nvSpPr>
        <p:spPr>
          <a:xfrm>
            <a:off x="291702" y="4579430"/>
            <a:ext cx="2760692" cy="385234"/>
          </a:xfrm>
          <a:prstGeom prst="rect">
            <a:avLst/>
          </a:prstGeom>
        </p:spPr>
        <p:txBody>
          <a:bodyPr vert="horz" wrap="none" lIns="0" tIns="30480" rIns="0" bIns="0" rtlCol="0">
            <a:spAutoFit/>
          </a:bodyPr>
          <a:lstStyle/>
          <a:p>
            <a:pPr marL="12700" marR="5080" algn="l">
              <a:lnSpc>
                <a:spcPts val="3200"/>
              </a:lnSpc>
              <a:spcBef>
                <a:spcPts val="240"/>
              </a:spcBef>
            </a:pPr>
            <a:r>
              <a:rPr lang="en-US" sz="1600" dirty="0">
                <a:solidFill>
                  <a:schemeClr val="bg2"/>
                </a:solidFill>
                <a:latin typeface="Arial"/>
                <a:cs typeface="Arial"/>
              </a:rPr>
              <a:t>Source: Wikipedia page for R</a:t>
            </a:r>
            <a:r>
              <a:rPr lang="en-US" sz="1600" baseline="30000" dirty="0">
                <a:solidFill>
                  <a:schemeClr val="bg2"/>
                </a:solidFill>
                <a:latin typeface="Arial"/>
                <a:cs typeface="Arial"/>
              </a:rPr>
              <a:t>2</a:t>
            </a:r>
          </a:p>
        </p:txBody>
      </p:sp>
      <p:graphicFrame>
        <p:nvGraphicFramePr>
          <p:cNvPr id="8" name="Object 7">
            <a:extLst>
              <a:ext uri="{FF2B5EF4-FFF2-40B4-BE49-F238E27FC236}">
                <a16:creationId xmlns:a16="http://schemas.microsoft.com/office/drawing/2014/main" id="{12D86289-2A41-844E-AC8A-1B0C37D858CC}"/>
              </a:ext>
            </a:extLst>
          </p:cNvPr>
          <p:cNvGraphicFramePr>
            <a:graphicFrameLocks noChangeAspect="1"/>
          </p:cNvGraphicFramePr>
          <p:nvPr>
            <p:extLst>
              <p:ext uri="{D42A27DB-BD31-4B8C-83A1-F6EECF244321}">
                <p14:modId xmlns:p14="http://schemas.microsoft.com/office/powerpoint/2010/main" val="690276073"/>
              </p:ext>
            </p:extLst>
          </p:nvPr>
        </p:nvGraphicFramePr>
        <p:xfrm>
          <a:off x="6108034" y="392777"/>
          <a:ext cx="1721515" cy="605918"/>
        </p:xfrm>
        <a:graphic>
          <a:graphicData uri="http://schemas.openxmlformats.org/presentationml/2006/ole">
            <mc:AlternateContent xmlns:mc="http://schemas.openxmlformats.org/markup-compatibility/2006">
              <mc:Choice xmlns:v="urn:schemas-microsoft-com:vml" Requires="v">
                <p:oleObj spid="_x0000_s59414" name="Equation" r:id="rId5" imgW="838080" imgH="393480" progId="Equation.3">
                  <p:embed/>
                </p:oleObj>
              </mc:Choice>
              <mc:Fallback>
                <p:oleObj name="Equation" r:id="rId5" imgW="838080" imgH="393480" progId="Equation.3">
                  <p:embed/>
                  <p:pic>
                    <p:nvPicPr>
                      <p:cNvPr id="7" name="Object 6">
                        <a:extLst>
                          <a:ext uri="{FF2B5EF4-FFF2-40B4-BE49-F238E27FC236}">
                            <a16:creationId xmlns:a16="http://schemas.microsoft.com/office/drawing/2014/main" id="{4969C705-1E37-4944-AD69-B7233D957C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034" y="392777"/>
                        <a:ext cx="1721515" cy="60591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5554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1" y="1194880"/>
            <a:ext cx="7954832" cy="3479225"/>
          </a:xfrm>
        </p:spPr>
        <p:txBody>
          <a:bodyPr>
            <a:normAutofit/>
          </a:bodyPr>
          <a:lstStyle/>
          <a:p>
            <a:r>
              <a:rPr lang="en-US" sz="1954" dirty="0"/>
              <a:t> There are some reasons we teach R</a:t>
            </a:r>
            <a:r>
              <a:rPr lang="en-US" sz="1954" baseline="30000" dirty="0"/>
              <a:t>2</a:t>
            </a:r>
            <a:r>
              <a:rPr lang="en-US" sz="1954" dirty="0"/>
              <a:t> and reasons why it’s popular</a:t>
            </a:r>
          </a:p>
          <a:p>
            <a:pPr lvl="1"/>
            <a:r>
              <a:rPr lang="en-US" sz="1563" dirty="0"/>
              <a:t> Easy to calculate and built-in to most stats packages </a:t>
            </a:r>
          </a:p>
          <a:p>
            <a:pPr lvl="1"/>
            <a:r>
              <a:rPr lang="en-US" sz="1563" dirty="0"/>
              <a:t> Does give us insight into how our model is behaving, </a:t>
            </a:r>
            <a:r>
              <a:rPr lang="en-US" sz="1563" i="1" dirty="0"/>
              <a:t>given some strong conditions</a:t>
            </a:r>
            <a:endParaRPr lang="en-US" sz="1563" dirty="0"/>
          </a:p>
          <a:p>
            <a:pPr lvl="2"/>
            <a:r>
              <a:rPr lang="en-US" sz="1173" dirty="0"/>
              <a:t> Know that it doesn’t measure “how well the model fits” </a:t>
            </a:r>
          </a:p>
          <a:p>
            <a:pPr lvl="2"/>
            <a:r>
              <a:rPr lang="en-US" sz="1173" dirty="0"/>
              <a:t> Use it to compare only models with the same number of features </a:t>
            </a:r>
          </a:p>
          <a:p>
            <a:r>
              <a:rPr lang="en-US" sz="1954" dirty="0"/>
              <a:t> But there’s been pushback against R</a:t>
            </a:r>
            <a:r>
              <a:rPr lang="en-US" sz="1954" baseline="30000" dirty="0"/>
              <a:t>2</a:t>
            </a:r>
            <a:r>
              <a:rPr lang="en-US" sz="1954" dirty="0"/>
              <a:t> in the stats and science community</a:t>
            </a:r>
          </a:p>
          <a:p>
            <a:pPr lvl="1"/>
            <a:r>
              <a:rPr lang="en-US" sz="1563" dirty="0"/>
              <a:t> E.g. This CMU stats professor’s notes that went viral (as much as such a thing can): </a:t>
            </a:r>
            <a:r>
              <a:rPr lang="en-US" sz="1600" dirty="0">
                <a:hlinkClick r:id="rId2"/>
              </a:rPr>
              <a:t>http://www.stat.cmu.edu/~cshalizi/mreg/15/lectures/10/lecture-10.pdf</a:t>
            </a:r>
            <a:endParaRPr lang="en-US" sz="1600" dirty="0"/>
          </a:p>
          <a:p>
            <a:pPr marL="256828" lvl="1" indent="0">
              <a:buNone/>
            </a:pPr>
            <a:endParaRPr lang="en-US" sz="1954" dirty="0"/>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400" dirty="0"/>
              <a:t>“Distraction or nuisance?” – CMU stats prof on R</a:t>
            </a:r>
            <a:r>
              <a:rPr lang="en-US" sz="2400" baseline="30000" dirty="0"/>
              <a:t>2</a:t>
            </a:r>
          </a:p>
        </p:txBody>
      </p:sp>
    </p:spTree>
    <p:extLst>
      <p:ext uri="{BB962C8B-B14F-4D97-AF65-F5344CB8AC3E}">
        <p14:creationId xmlns:p14="http://schemas.microsoft.com/office/powerpoint/2010/main" val="1245585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endParaRPr lang="en-US" sz="1800" dirty="0"/>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000" dirty="0"/>
              <a:t>Debunking myths about R</a:t>
            </a:r>
            <a:r>
              <a:rPr lang="en-US" sz="2000" baseline="30000" dirty="0"/>
              <a:t>2</a:t>
            </a:r>
            <a:r>
              <a:rPr lang="en-US" sz="2000" dirty="0"/>
              <a:t> (from </a:t>
            </a:r>
            <a:r>
              <a:rPr lang="en-US" sz="2000" dirty="0">
                <a:hlinkClick r:id="rId3"/>
              </a:rPr>
              <a:t>Prof Shalizi’s lecture notes</a:t>
            </a:r>
            <a:r>
              <a:rPr lang="en-US" sz="2000" dirty="0"/>
              <a:t>) </a:t>
            </a:r>
            <a:endParaRPr lang="en-US" sz="2000" baseline="30000" dirty="0"/>
          </a:p>
        </p:txBody>
      </p:sp>
    </p:spTree>
    <p:extLst>
      <p:ext uri="{BB962C8B-B14F-4D97-AF65-F5344CB8AC3E}">
        <p14:creationId xmlns:p14="http://schemas.microsoft.com/office/powerpoint/2010/main" val="394105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r>
              <a:rPr lang="en-US" sz="1800" dirty="0"/>
              <a:t>2) R</a:t>
            </a:r>
            <a:r>
              <a:rPr lang="en-US" sz="1800" baseline="30000" dirty="0"/>
              <a:t>2</a:t>
            </a:r>
            <a:r>
              <a:rPr lang="en-US" sz="1800" dirty="0"/>
              <a:t> is also pretty useless as a measure of predictability</a:t>
            </a:r>
          </a:p>
          <a:p>
            <a:pPr lvl="1"/>
            <a:r>
              <a:rPr lang="en-US" sz="1409" dirty="0"/>
              <a:t> R</a:t>
            </a:r>
            <a:r>
              <a:rPr lang="en-US" sz="1409" baseline="30000" dirty="0"/>
              <a:t>2</a:t>
            </a:r>
            <a:r>
              <a:rPr lang="en-US" sz="1409" dirty="0"/>
              <a:t> says nothing about prediction error</a:t>
            </a:r>
          </a:p>
          <a:p>
            <a:endParaRPr lang="en-US" sz="1800" dirty="0"/>
          </a:p>
        </p:txBody>
      </p:sp>
      <p:sp>
        <p:nvSpPr>
          <p:cNvPr id="6" name="Title 4">
            <a:extLst>
              <a:ext uri="{FF2B5EF4-FFF2-40B4-BE49-F238E27FC236}">
                <a16:creationId xmlns:a16="http://schemas.microsoft.com/office/drawing/2014/main" id="{42483A66-5083-8847-8875-4F5AA9CD7BB7}"/>
              </a:ext>
            </a:extLst>
          </p:cNvPr>
          <p:cNvSpPr txBox="1">
            <a:spLocks/>
          </p:cNvSpPr>
          <p:nvPr/>
        </p:nvSpPr>
        <p:spPr>
          <a:xfrm>
            <a:off x="291702" y="256961"/>
            <a:ext cx="8337191" cy="738165"/>
          </a:xfrm>
          <a:prstGeom prst="rect">
            <a:avLst/>
          </a:prstGeom>
        </p:spPr>
        <p:txBody>
          <a:bodyPr vert="horz" lIns="91440" tIns="45720" rIns="91440" bIns="45720" rtlCol="0" anchor="t">
            <a:noAutofit/>
          </a:bodyPr>
          <a:lstStyle>
            <a:lvl1pPr algn="l" defTabSz="256828" rtl="0" eaLnBrk="1" latinLnBrk="0" hangingPunct="1">
              <a:spcBef>
                <a:spcPct val="0"/>
              </a:spcBef>
              <a:buNone/>
              <a:defRPr sz="3517" b="0" i="0" kern="1200" spc="169">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Debunking myths about R</a:t>
            </a:r>
            <a:r>
              <a:rPr lang="en-US" sz="2000" baseline="30000"/>
              <a:t>2</a:t>
            </a:r>
            <a:r>
              <a:rPr lang="en-US" sz="2000"/>
              <a:t> (from </a:t>
            </a:r>
            <a:r>
              <a:rPr lang="en-US" sz="2000">
                <a:hlinkClick r:id="rId3"/>
              </a:rPr>
              <a:t>Prof Shalizi’s lecture notes</a:t>
            </a:r>
            <a:r>
              <a:rPr lang="en-US" sz="2000"/>
              <a:t>) </a:t>
            </a:r>
            <a:endParaRPr lang="en-US" sz="2000" baseline="30000" dirty="0"/>
          </a:p>
        </p:txBody>
      </p:sp>
    </p:spTree>
    <p:extLst>
      <p:ext uri="{BB962C8B-B14F-4D97-AF65-F5344CB8AC3E}">
        <p14:creationId xmlns:p14="http://schemas.microsoft.com/office/powerpoint/2010/main" val="69988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r>
              <a:rPr lang="en-US" sz="1800" dirty="0"/>
              <a:t>2) R</a:t>
            </a:r>
            <a:r>
              <a:rPr lang="en-US" sz="1800" baseline="30000" dirty="0"/>
              <a:t>2</a:t>
            </a:r>
            <a:r>
              <a:rPr lang="en-US" sz="1800" dirty="0"/>
              <a:t> is also pretty useless as a measure of predictability</a:t>
            </a:r>
          </a:p>
          <a:p>
            <a:pPr lvl="1"/>
            <a:r>
              <a:rPr lang="en-US" sz="1409" dirty="0"/>
              <a:t> R</a:t>
            </a:r>
            <a:r>
              <a:rPr lang="en-US" sz="1409" baseline="30000" dirty="0"/>
              <a:t>2</a:t>
            </a:r>
            <a:r>
              <a:rPr lang="en-US" sz="1409" dirty="0"/>
              <a:t> says nothing about prediction error</a:t>
            </a:r>
          </a:p>
          <a:p>
            <a:r>
              <a:rPr lang="en-US" sz="1800" dirty="0"/>
              <a:t>3) R</a:t>
            </a:r>
            <a:r>
              <a:rPr lang="en-US" sz="1800" baseline="30000" dirty="0"/>
              <a:t>2 </a:t>
            </a:r>
            <a:r>
              <a:rPr lang="en-US" sz="1800" dirty="0"/>
              <a:t>cannot be compared across data sets</a:t>
            </a:r>
          </a:p>
          <a:p>
            <a:endParaRPr lang="en-US" sz="1800" dirty="0"/>
          </a:p>
        </p:txBody>
      </p:sp>
      <p:sp>
        <p:nvSpPr>
          <p:cNvPr id="6" name="Title 4">
            <a:extLst>
              <a:ext uri="{FF2B5EF4-FFF2-40B4-BE49-F238E27FC236}">
                <a16:creationId xmlns:a16="http://schemas.microsoft.com/office/drawing/2014/main" id="{DA20B569-646A-8D4C-AFC5-596F77C8EFC2}"/>
              </a:ext>
            </a:extLst>
          </p:cNvPr>
          <p:cNvSpPr>
            <a:spLocks noGrp="1"/>
          </p:cNvSpPr>
          <p:nvPr>
            <p:ph type="title"/>
          </p:nvPr>
        </p:nvSpPr>
        <p:spPr>
          <a:xfrm>
            <a:off x="291702" y="256961"/>
            <a:ext cx="8337191" cy="738165"/>
          </a:xfrm>
        </p:spPr>
        <p:txBody>
          <a:bodyPr/>
          <a:lstStyle/>
          <a:p>
            <a:r>
              <a:rPr lang="en-US" sz="2000" dirty="0"/>
              <a:t>Debunking myths about R</a:t>
            </a:r>
            <a:r>
              <a:rPr lang="en-US" sz="2000" baseline="30000" dirty="0"/>
              <a:t>2</a:t>
            </a:r>
            <a:r>
              <a:rPr lang="en-US" sz="2000" dirty="0"/>
              <a:t> (from </a:t>
            </a:r>
            <a:r>
              <a:rPr lang="en-US" sz="2000" dirty="0">
                <a:hlinkClick r:id="rId2"/>
              </a:rPr>
              <a:t>Prof Shalizi’s lecture notes</a:t>
            </a:r>
            <a:r>
              <a:rPr lang="en-US" sz="2000" dirty="0"/>
              <a:t>) </a:t>
            </a:r>
            <a:endParaRPr lang="en-US" sz="2000" baseline="30000" dirty="0"/>
          </a:p>
        </p:txBody>
      </p:sp>
    </p:spTree>
    <p:extLst>
      <p:ext uri="{BB962C8B-B14F-4D97-AF65-F5344CB8AC3E}">
        <p14:creationId xmlns:p14="http://schemas.microsoft.com/office/powerpoint/2010/main" val="518799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r>
              <a:rPr lang="en-US" sz="1800" dirty="0"/>
              <a:t>2) R</a:t>
            </a:r>
            <a:r>
              <a:rPr lang="en-US" sz="1800" baseline="30000" dirty="0"/>
              <a:t>2</a:t>
            </a:r>
            <a:r>
              <a:rPr lang="en-US" sz="1800" dirty="0"/>
              <a:t> is also pretty useless as a measure of predictability</a:t>
            </a:r>
          </a:p>
          <a:p>
            <a:pPr lvl="1"/>
            <a:r>
              <a:rPr lang="en-US" sz="1409" dirty="0"/>
              <a:t> R</a:t>
            </a:r>
            <a:r>
              <a:rPr lang="en-US" sz="1409" baseline="30000" dirty="0"/>
              <a:t>2</a:t>
            </a:r>
            <a:r>
              <a:rPr lang="en-US" sz="1409" dirty="0"/>
              <a:t> says nothing about prediction error</a:t>
            </a:r>
          </a:p>
          <a:p>
            <a:r>
              <a:rPr lang="en-US" sz="1800" dirty="0"/>
              <a:t>3) R</a:t>
            </a:r>
            <a:r>
              <a:rPr lang="en-US" sz="1800" baseline="30000" dirty="0"/>
              <a:t>2 </a:t>
            </a:r>
            <a:r>
              <a:rPr lang="en-US" sz="1800" dirty="0"/>
              <a:t>cannot be compared across data sets</a:t>
            </a:r>
          </a:p>
          <a:p>
            <a:r>
              <a:rPr lang="en-US" sz="1800" dirty="0"/>
              <a:t>4) R</a:t>
            </a:r>
            <a:r>
              <a:rPr lang="en-US" sz="1800" baseline="30000" dirty="0"/>
              <a:t>2</a:t>
            </a:r>
            <a:r>
              <a:rPr lang="en-US" sz="1800" dirty="0"/>
              <a:t> cannot be compared between a model with untransformed Y and one with transformed Y , or between different transformations of Y</a:t>
            </a:r>
          </a:p>
          <a:p>
            <a:endParaRPr lang="en-US" sz="1800" dirty="0"/>
          </a:p>
        </p:txBody>
      </p:sp>
      <p:sp>
        <p:nvSpPr>
          <p:cNvPr id="6" name="Title 4">
            <a:extLst>
              <a:ext uri="{FF2B5EF4-FFF2-40B4-BE49-F238E27FC236}">
                <a16:creationId xmlns:a16="http://schemas.microsoft.com/office/drawing/2014/main" id="{8BC4F3D8-4F3C-0149-A92C-ACD1268E6933}"/>
              </a:ext>
            </a:extLst>
          </p:cNvPr>
          <p:cNvSpPr>
            <a:spLocks noGrp="1"/>
          </p:cNvSpPr>
          <p:nvPr>
            <p:ph type="title"/>
          </p:nvPr>
        </p:nvSpPr>
        <p:spPr>
          <a:xfrm>
            <a:off x="291702" y="256961"/>
            <a:ext cx="8337191" cy="738165"/>
          </a:xfrm>
        </p:spPr>
        <p:txBody>
          <a:bodyPr/>
          <a:lstStyle/>
          <a:p>
            <a:r>
              <a:rPr lang="en-US" sz="2000" dirty="0"/>
              <a:t>Debunking myths about R</a:t>
            </a:r>
            <a:r>
              <a:rPr lang="en-US" sz="2000" baseline="30000" dirty="0"/>
              <a:t>2</a:t>
            </a:r>
            <a:r>
              <a:rPr lang="en-US" sz="2000" dirty="0"/>
              <a:t> (from </a:t>
            </a:r>
            <a:r>
              <a:rPr lang="en-US" sz="2000" dirty="0">
                <a:hlinkClick r:id="rId2"/>
              </a:rPr>
              <a:t>Prof Shalizi’s lecture notes</a:t>
            </a:r>
            <a:r>
              <a:rPr lang="en-US" sz="2000" dirty="0"/>
              <a:t>) </a:t>
            </a:r>
            <a:endParaRPr lang="en-US" sz="2000" baseline="30000" dirty="0"/>
          </a:p>
        </p:txBody>
      </p:sp>
    </p:spTree>
    <p:extLst>
      <p:ext uri="{BB962C8B-B14F-4D97-AF65-F5344CB8AC3E}">
        <p14:creationId xmlns:p14="http://schemas.microsoft.com/office/powerpoint/2010/main" val="209870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r>
              <a:rPr lang="en-US" sz="1800" dirty="0"/>
              <a:t>2) R</a:t>
            </a:r>
            <a:r>
              <a:rPr lang="en-US" sz="1800" baseline="30000" dirty="0"/>
              <a:t>2</a:t>
            </a:r>
            <a:r>
              <a:rPr lang="en-US" sz="1800" dirty="0"/>
              <a:t> is also pretty useless as a measure of predictability</a:t>
            </a:r>
          </a:p>
          <a:p>
            <a:pPr lvl="1"/>
            <a:r>
              <a:rPr lang="en-US" sz="1409" dirty="0"/>
              <a:t> R</a:t>
            </a:r>
            <a:r>
              <a:rPr lang="en-US" sz="1409" baseline="30000" dirty="0"/>
              <a:t>2</a:t>
            </a:r>
            <a:r>
              <a:rPr lang="en-US" sz="1409" dirty="0"/>
              <a:t> says nothing about prediction error</a:t>
            </a:r>
          </a:p>
          <a:p>
            <a:r>
              <a:rPr lang="en-US" sz="1800" dirty="0"/>
              <a:t>3) R</a:t>
            </a:r>
            <a:r>
              <a:rPr lang="en-US" sz="1800" baseline="30000" dirty="0"/>
              <a:t>2 </a:t>
            </a:r>
            <a:r>
              <a:rPr lang="en-US" sz="1800" dirty="0"/>
              <a:t>cannot be compared across data sets</a:t>
            </a:r>
          </a:p>
          <a:p>
            <a:r>
              <a:rPr lang="en-US" sz="1800" dirty="0"/>
              <a:t>4) R</a:t>
            </a:r>
            <a:r>
              <a:rPr lang="en-US" sz="1800" baseline="30000" dirty="0"/>
              <a:t>2</a:t>
            </a:r>
            <a:r>
              <a:rPr lang="en-US" sz="1800" dirty="0"/>
              <a:t> cannot be compared between a model with untransformed Y and one with transformed Y , or between different transformations of Y</a:t>
            </a:r>
          </a:p>
          <a:p>
            <a:r>
              <a:rPr lang="en-US" sz="1800" dirty="0"/>
              <a:t>5) The one situation where R</a:t>
            </a:r>
            <a:r>
              <a:rPr lang="en-US" sz="1800" baseline="30000" dirty="0"/>
              <a:t>2</a:t>
            </a:r>
            <a:r>
              <a:rPr lang="en-US" sz="1800" dirty="0"/>
              <a:t> can be compared is when different models are fit to the same data set with the same, untransformed response variable</a:t>
            </a:r>
          </a:p>
          <a:p>
            <a:endParaRPr lang="en-US" sz="1800" dirty="0"/>
          </a:p>
        </p:txBody>
      </p:sp>
      <p:sp>
        <p:nvSpPr>
          <p:cNvPr id="6" name="Title 4">
            <a:extLst>
              <a:ext uri="{FF2B5EF4-FFF2-40B4-BE49-F238E27FC236}">
                <a16:creationId xmlns:a16="http://schemas.microsoft.com/office/drawing/2014/main" id="{F3844C78-B6EC-454A-9753-1CD79DB072FB}"/>
              </a:ext>
            </a:extLst>
          </p:cNvPr>
          <p:cNvSpPr>
            <a:spLocks noGrp="1"/>
          </p:cNvSpPr>
          <p:nvPr>
            <p:ph type="title"/>
          </p:nvPr>
        </p:nvSpPr>
        <p:spPr>
          <a:xfrm>
            <a:off x="291702" y="256961"/>
            <a:ext cx="8337191" cy="738165"/>
          </a:xfrm>
        </p:spPr>
        <p:txBody>
          <a:bodyPr/>
          <a:lstStyle/>
          <a:p>
            <a:r>
              <a:rPr lang="en-US" sz="2000" dirty="0"/>
              <a:t>Debunking myths about R</a:t>
            </a:r>
            <a:r>
              <a:rPr lang="en-US" sz="2000" baseline="30000" dirty="0"/>
              <a:t>2</a:t>
            </a:r>
            <a:r>
              <a:rPr lang="en-US" sz="2000" dirty="0"/>
              <a:t> (from </a:t>
            </a:r>
            <a:r>
              <a:rPr lang="en-US" sz="2000" dirty="0">
                <a:hlinkClick r:id="rId2"/>
              </a:rPr>
              <a:t>Prof Shalizi’s lecture notes</a:t>
            </a:r>
            <a:r>
              <a:rPr lang="en-US" sz="2000" dirty="0"/>
              <a:t>) </a:t>
            </a:r>
            <a:endParaRPr lang="en-US" sz="2000" baseline="30000" dirty="0"/>
          </a:p>
        </p:txBody>
      </p:sp>
    </p:spTree>
    <p:extLst>
      <p:ext uri="{BB962C8B-B14F-4D97-AF65-F5344CB8AC3E}">
        <p14:creationId xmlns:p14="http://schemas.microsoft.com/office/powerpoint/2010/main" val="2622112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1) R</a:t>
            </a:r>
            <a:r>
              <a:rPr lang="en-US" sz="1800" baseline="30000" dirty="0"/>
              <a:t>2</a:t>
            </a:r>
            <a:r>
              <a:rPr lang="en-US" sz="1800" dirty="0"/>
              <a:t> does not measure goodness of fit</a:t>
            </a:r>
          </a:p>
          <a:p>
            <a:pPr lvl="1"/>
            <a:r>
              <a:rPr lang="en-US" sz="1409" dirty="0"/>
              <a:t> It can be arbitrarily close to 1 for a wrong model and arbitrarily low for a correct model </a:t>
            </a:r>
          </a:p>
          <a:p>
            <a:r>
              <a:rPr lang="en-US" sz="1800" dirty="0"/>
              <a:t>2) R</a:t>
            </a:r>
            <a:r>
              <a:rPr lang="en-US" sz="1800" baseline="30000" dirty="0"/>
              <a:t>2</a:t>
            </a:r>
            <a:r>
              <a:rPr lang="en-US" sz="1800" dirty="0"/>
              <a:t> is also pretty useless as a measure of predictability</a:t>
            </a:r>
          </a:p>
          <a:p>
            <a:pPr lvl="1"/>
            <a:r>
              <a:rPr lang="en-US" sz="1409" dirty="0"/>
              <a:t> R</a:t>
            </a:r>
            <a:r>
              <a:rPr lang="en-US" sz="1409" baseline="30000" dirty="0"/>
              <a:t>2</a:t>
            </a:r>
            <a:r>
              <a:rPr lang="en-US" sz="1409" dirty="0"/>
              <a:t> says nothing about prediction error</a:t>
            </a:r>
          </a:p>
          <a:p>
            <a:r>
              <a:rPr lang="en-US" sz="1800" dirty="0"/>
              <a:t>3) R</a:t>
            </a:r>
            <a:r>
              <a:rPr lang="en-US" sz="1800" baseline="30000" dirty="0"/>
              <a:t>2 </a:t>
            </a:r>
            <a:r>
              <a:rPr lang="en-US" sz="1800" dirty="0"/>
              <a:t>cannot be compared across data sets</a:t>
            </a:r>
          </a:p>
          <a:p>
            <a:r>
              <a:rPr lang="en-US" sz="1800" dirty="0"/>
              <a:t>4) R</a:t>
            </a:r>
            <a:r>
              <a:rPr lang="en-US" sz="1800" baseline="30000" dirty="0"/>
              <a:t>2</a:t>
            </a:r>
            <a:r>
              <a:rPr lang="en-US" sz="1800" dirty="0"/>
              <a:t> cannot be compared between a model with untransformed Y and one with transformed Y , or between different transformations of Y</a:t>
            </a:r>
          </a:p>
          <a:p>
            <a:r>
              <a:rPr lang="en-US" sz="1800" dirty="0"/>
              <a:t>5) The one situation where R</a:t>
            </a:r>
            <a:r>
              <a:rPr lang="en-US" sz="1800" baseline="30000" dirty="0"/>
              <a:t>2</a:t>
            </a:r>
            <a:r>
              <a:rPr lang="en-US" sz="1800" dirty="0"/>
              <a:t> can be compared is when different models are fit to the same data set with the same, untransformed response variable</a:t>
            </a:r>
          </a:p>
          <a:p>
            <a:r>
              <a:rPr lang="en-US" sz="1800" dirty="0"/>
              <a:t>6) It is very common to say that R</a:t>
            </a:r>
            <a:r>
              <a:rPr lang="en-US" sz="1800" baseline="30000" dirty="0"/>
              <a:t>2</a:t>
            </a:r>
            <a:r>
              <a:rPr lang="en-US" sz="1800" dirty="0"/>
              <a:t> is “the fraction of variance explained” by the regression</a:t>
            </a:r>
          </a:p>
          <a:p>
            <a:pPr lvl="1"/>
            <a:r>
              <a:rPr lang="en-US" sz="1409" dirty="0"/>
              <a:t> But if we regressed X on Y , we’d get exactly the same R</a:t>
            </a:r>
            <a:r>
              <a:rPr lang="en-US" sz="1409" baseline="30000" dirty="0"/>
              <a:t>2</a:t>
            </a:r>
            <a:r>
              <a:rPr lang="en-US" sz="1409" dirty="0"/>
              <a:t> . This in itself should be enough to show that a high R</a:t>
            </a:r>
            <a:r>
              <a:rPr lang="en-US" sz="1409" baseline="30000" dirty="0"/>
              <a:t>2</a:t>
            </a:r>
            <a:r>
              <a:rPr lang="en-US" sz="1409" dirty="0"/>
              <a:t> says nothing about explaining one variable by another</a:t>
            </a:r>
          </a:p>
          <a:p>
            <a:endParaRPr lang="en-US" sz="1800" dirty="0"/>
          </a:p>
        </p:txBody>
      </p:sp>
      <p:sp>
        <p:nvSpPr>
          <p:cNvPr id="6" name="Title 4">
            <a:extLst>
              <a:ext uri="{FF2B5EF4-FFF2-40B4-BE49-F238E27FC236}">
                <a16:creationId xmlns:a16="http://schemas.microsoft.com/office/drawing/2014/main" id="{48FCFD49-C4DC-7047-B9D9-AA9ABD19EBD9}"/>
              </a:ext>
            </a:extLst>
          </p:cNvPr>
          <p:cNvSpPr>
            <a:spLocks noGrp="1"/>
          </p:cNvSpPr>
          <p:nvPr>
            <p:ph type="title"/>
          </p:nvPr>
        </p:nvSpPr>
        <p:spPr>
          <a:xfrm>
            <a:off x="291702" y="256961"/>
            <a:ext cx="8337191" cy="738165"/>
          </a:xfrm>
        </p:spPr>
        <p:txBody>
          <a:bodyPr/>
          <a:lstStyle/>
          <a:p>
            <a:r>
              <a:rPr lang="en-US" sz="2000" dirty="0"/>
              <a:t>Debunking myths about R</a:t>
            </a:r>
            <a:r>
              <a:rPr lang="en-US" sz="2000" baseline="30000" dirty="0"/>
              <a:t>2</a:t>
            </a:r>
            <a:r>
              <a:rPr lang="en-US" sz="2000" dirty="0"/>
              <a:t> (from </a:t>
            </a:r>
            <a:r>
              <a:rPr lang="en-US" sz="2000" dirty="0">
                <a:hlinkClick r:id="rId2"/>
              </a:rPr>
              <a:t>Prof Shalizi’s lecture notes</a:t>
            </a:r>
            <a:r>
              <a:rPr lang="en-US" sz="2000" dirty="0"/>
              <a:t>) </a:t>
            </a:r>
            <a:endParaRPr lang="en-US" sz="2000" baseline="30000" dirty="0"/>
          </a:p>
        </p:txBody>
      </p:sp>
    </p:spTree>
    <p:extLst>
      <p:ext uri="{BB962C8B-B14F-4D97-AF65-F5344CB8AC3E}">
        <p14:creationId xmlns:p14="http://schemas.microsoft.com/office/powerpoint/2010/main" val="145632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23108" y="170864"/>
            <a:ext cx="4722585" cy="4801772"/>
          </a:xfrm>
          <a:prstGeom prst="rect">
            <a:avLst/>
          </a:prstGeom>
        </p:spPr>
      </p:pic>
      <p:sp>
        <p:nvSpPr>
          <p:cNvPr id="5" name="Rectangle 4">
            <a:extLst>
              <a:ext uri="{FF2B5EF4-FFF2-40B4-BE49-F238E27FC236}">
                <a16:creationId xmlns:a16="http://schemas.microsoft.com/office/drawing/2014/main" id="{65D84332-56FD-E64C-95B8-8D03B4BD4D4F}"/>
              </a:ext>
            </a:extLst>
          </p:cNvPr>
          <p:cNvSpPr/>
          <p:nvPr/>
        </p:nvSpPr>
        <p:spPr>
          <a:xfrm>
            <a:off x="213186" y="1002512"/>
            <a:ext cx="2109922" cy="830997"/>
          </a:xfrm>
          <a:prstGeom prst="rect">
            <a:avLst/>
          </a:prstGeom>
        </p:spPr>
        <p:txBody>
          <a:bodyPr wrap="square">
            <a:spAutoFit/>
          </a:bodyPr>
          <a:lstStyle/>
          <a:p>
            <a:r>
              <a:rPr lang="en-US" sz="2400" dirty="0">
                <a:ln w="0"/>
                <a:solidFill>
                  <a:schemeClr val="accent1"/>
                </a:solidFill>
                <a:latin typeface="Calibri" panose="020F0502020204030204" pitchFamily="34" charset="0"/>
              </a:rPr>
              <a:t>Output from </a:t>
            </a:r>
            <a:r>
              <a:rPr lang="en-US" sz="2400" dirty="0" err="1">
                <a:ln w="0"/>
                <a:solidFill>
                  <a:schemeClr val="accent1"/>
                </a:solidFill>
                <a:latin typeface="Calibri" panose="020F0502020204030204" pitchFamily="34" charset="0"/>
              </a:rPr>
              <a:t>statsmodels</a:t>
            </a:r>
            <a:endParaRPr lang="en-US" sz="2400" dirty="0">
              <a:ln w="0"/>
              <a:solidFill>
                <a:schemeClr val="accent1"/>
              </a:solidFill>
            </a:endParaRPr>
          </a:p>
        </p:txBody>
      </p:sp>
    </p:spTree>
    <p:extLst>
      <p:ext uri="{BB962C8B-B14F-4D97-AF65-F5344CB8AC3E}">
        <p14:creationId xmlns:p14="http://schemas.microsoft.com/office/powerpoint/2010/main" val="3445466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4082649" y="1780753"/>
            <a:ext cx="1255889" cy="10583"/>
          </a:xfrm>
          <a:prstGeom prst="straightConnector1">
            <a:avLst/>
          </a:prstGeom>
          <a:ln w="38100">
            <a:solidFill>
              <a:schemeClr val="accent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68538" y="2250653"/>
            <a:ext cx="1251091" cy="6350"/>
          </a:xfrm>
          <a:prstGeom prst="straightConnector1">
            <a:avLst/>
          </a:prstGeom>
          <a:ln w="38100">
            <a:solidFill>
              <a:schemeClr val="accent1"/>
            </a:solidFill>
            <a:tailEnd type="arrow"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373252" y="1511720"/>
            <a:ext cx="1962143" cy="584776"/>
          </a:xfrm>
          <a:prstGeom prst="rect">
            <a:avLst/>
          </a:prstGeom>
        </p:spPr>
        <p:txBody>
          <a:bodyPr wrap="square">
            <a:spAutoFit/>
          </a:bodyPr>
          <a:lstStyle/>
          <a:p>
            <a:r>
              <a:rPr lang="en-US" sz="3200" dirty="0">
                <a:solidFill>
                  <a:schemeClr val="tx2"/>
                </a:solidFill>
                <a:latin typeface="Calibri" panose="020F0502020204030204" pitchFamily="34" charset="0"/>
              </a:rPr>
              <a:t>m – k – 1</a:t>
            </a:r>
            <a:endParaRPr lang="en-US" sz="3200" dirty="0">
              <a:solidFill>
                <a:schemeClr val="tx2"/>
              </a:solidFill>
            </a:endParaRPr>
          </a:p>
        </p:txBody>
      </p:sp>
      <p:sp>
        <p:nvSpPr>
          <p:cNvPr id="12" name="Rectangle 11"/>
          <p:cNvSpPr/>
          <p:nvPr/>
        </p:nvSpPr>
        <p:spPr>
          <a:xfrm>
            <a:off x="5373252" y="1978445"/>
            <a:ext cx="1962143" cy="584776"/>
          </a:xfrm>
          <a:prstGeom prst="rect">
            <a:avLst/>
          </a:prstGeom>
        </p:spPr>
        <p:txBody>
          <a:bodyPr wrap="square">
            <a:spAutoFit/>
          </a:bodyPr>
          <a:lstStyle/>
          <a:p>
            <a:r>
              <a:rPr lang="en-US" sz="3200" dirty="0">
                <a:solidFill>
                  <a:schemeClr val="tx2"/>
                </a:solidFill>
                <a:latin typeface="Calibri" panose="020F0502020204030204" pitchFamily="34" charset="0"/>
              </a:rPr>
              <a:t>m – 1</a:t>
            </a:r>
            <a:endParaRPr lang="en-US" sz="3200" dirty="0">
              <a:solidFill>
                <a:schemeClr val="tx2"/>
              </a:solidFill>
            </a:endParaRPr>
          </a:p>
        </p:txBody>
      </p:sp>
      <p:sp>
        <p:nvSpPr>
          <p:cNvPr id="13" name="Rectangle 12"/>
          <p:cNvSpPr/>
          <p:nvPr/>
        </p:nvSpPr>
        <p:spPr>
          <a:xfrm>
            <a:off x="5373252" y="2739228"/>
            <a:ext cx="2532809" cy="892552"/>
          </a:xfrm>
          <a:prstGeom prst="rect">
            <a:avLst/>
          </a:prstGeom>
        </p:spPr>
        <p:txBody>
          <a:bodyPr wrap="square">
            <a:spAutoFit/>
          </a:bodyPr>
          <a:lstStyle/>
          <a:p>
            <a:r>
              <a:rPr lang="en-US" sz="2600" dirty="0">
                <a:solidFill>
                  <a:schemeClr val="tx2"/>
                </a:solidFill>
                <a:latin typeface="Calibri" panose="020F0502020204030204" pitchFamily="34" charset="0"/>
              </a:rPr>
              <a:t>m= # points</a:t>
            </a:r>
          </a:p>
          <a:p>
            <a:r>
              <a:rPr lang="en-US" sz="2600" dirty="0">
                <a:solidFill>
                  <a:schemeClr val="tx2"/>
                </a:solidFill>
                <a:latin typeface="Calibri" panose="020F0502020204030204" pitchFamily="34" charset="0"/>
              </a:rPr>
              <a:t>k = # parameters</a:t>
            </a:r>
            <a:endParaRPr lang="en-US" sz="2600" dirty="0">
              <a:solidFill>
                <a:schemeClr val="tx2"/>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83439848"/>
              </p:ext>
            </p:extLst>
          </p:nvPr>
        </p:nvGraphicFramePr>
        <p:xfrm>
          <a:off x="1014533" y="1526752"/>
          <a:ext cx="3121396" cy="904845"/>
        </p:xfrm>
        <a:graphic>
          <a:graphicData uri="http://schemas.openxmlformats.org/presentationml/2006/ole">
            <mc:AlternateContent xmlns:mc="http://schemas.openxmlformats.org/markup-compatibility/2006">
              <mc:Choice xmlns:v="urn:schemas-microsoft-com:vml" Requires="v">
                <p:oleObj spid="_x0000_s64533" name="Equation" r:id="rId3" imgW="1117440" imgH="431640" progId="Equation.3">
                  <p:embed/>
                </p:oleObj>
              </mc:Choice>
              <mc:Fallback>
                <p:oleObj name="Equation" r:id="rId3" imgW="1117440" imgH="431640" progId="Equation.3">
                  <p:embed/>
                  <p:pic>
                    <p:nvPicPr>
                      <p:cNvPr id="17" name="Object 16"/>
                      <p:cNvPicPr>
                        <a:picLocks noChangeAspect="1" noChangeArrowheads="1"/>
                      </p:cNvPicPr>
                      <p:nvPr/>
                    </p:nvPicPr>
                    <p:blipFill>
                      <a:blip r:embed="rId4"/>
                      <a:srcRect/>
                      <a:stretch>
                        <a:fillRect/>
                      </a:stretch>
                    </p:blipFill>
                    <p:spPr bwMode="auto">
                      <a:xfrm>
                        <a:off x="1014533" y="1526752"/>
                        <a:ext cx="3121396" cy="904845"/>
                      </a:xfrm>
                      <a:prstGeom prst="rect">
                        <a:avLst/>
                      </a:prstGeom>
                      <a:noFill/>
                      <a:ln>
                        <a:noFill/>
                      </a:ln>
                    </p:spPr>
                  </p:pic>
                </p:oleObj>
              </mc:Fallback>
            </mc:AlternateContent>
          </a:graphicData>
        </a:graphic>
      </p:graphicFrame>
      <p:sp>
        <p:nvSpPr>
          <p:cNvPr id="2" name="Oval 1"/>
          <p:cNvSpPr/>
          <p:nvPr/>
        </p:nvSpPr>
        <p:spPr>
          <a:xfrm>
            <a:off x="3489982" y="1537336"/>
            <a:ext cx="592667" cy="4127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473050" y="2011466"/>
            <a:ext cx="592667" cy="4127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4">
            <a:extLst>
              <a:ext uri="{FF2B5EF4-FFF2-40B4-BE49-F238E27FC236}">
                <a16:creationId xmlns:a16="http://schemas.microsoft.com/office/drawing/2014/main" id="{79006D21-D482-7340-9B68-3BEAD046D8D8}"/>
              </a:ext>
            </a:extLst>
          </p:cNvPr>
          <p:cNvSpPr>
            <a:spLocks noGrp="1"/>
          </p:cNvSpPr>
          <p:nvPr>
            <p:ph type="title"/>
          </p:nvPr>
        </p:nvSpPr>
        <p:spPr>
          <a:xfrm>
            <a:off x="291702" y="256961"/>
            <a:ext cx="8337191" cy="738165"/>
          </a:xfrm>
        </p:spPr>
        <p:txBody>
          <a:bodyPr/>
          <a:lstStyle/>
          <a:p>
            <a:r>
              <a:rPr lang="en-US" sz="2600" dirty="0"/>
              <a:t>Adjusted R</a:t>
            </a:r>
            <a:r>
              <a:rPr lang="en-US" sz="2600" baseline="30000" dirty="0"/>
              <a:t>2</a:t>
            </a:r>
            <a:r>
              <a:rPr lang="en-US" sz="2600" dirty="0"/>
              <a:t> can overcome </a:t>
            </a:r>
            <a:r>
              <a:rPr lang="en-US" sz="2600" i="1" dirty="0"/>
              <a:t>some</a:t>
            </a:r>
            <a:r>
              <a:rPr lang="en-US" sz="2600" dirty="0"/>
              <a:t> of the issues</a:t>
            </a:r>
            <a:endParaRPr lang="en-US" sz="2600" baseline="30000" dirty="0"/>
          </a:p>
        </p:txBody>
      </p:sp>
    </p:spTree>
    <p:extLst>
      <p:ext uri="{BB962C8B-B14F-4D97-AF65-F5344CB8AC3E}">
        <p14:creationId xmlns:p14="http://schemas.microsoft.com/office/powerpoint/2010/main" val="204372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4082649" y="1780753"/>
            <a:ext cx="1255889" cy="10583"/>
          </a:xfrm>
          <a:prstGeom prst="straightConnector1">
            <a:avLst/>
          </a:prstGeom>
          <a:ln w="38100">
            <a:solidFill>
              <a:schemeClr val="accent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68538" y="2250653"/>
            <a:ext cx="1251091" cy="6350"/>
          </a:xfrm>
          <a:prstGeom prst="straightConnector1">
            <a:avLst/>
          </a:prstGeom>
          <a:ln w="38100">
            <a:solidFill>
              <a:schemeClr val="accent1"/>
            </a:solidFill>
            <a:tailEnd type="arrow"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373252" y="1511720"/>
            <a:ext cx="1962143" cy="584776"/>
          </a:xfrm>
          <a:prstGeom prst="rect">
            <a:avLst/>
          </a:prstGeom>
        </p:spPr>
        <p:txBody>
          <a:bodyPr wrap="square">
            <a:spAutoFit/>
          </a:bodyPr>
          <a:lstStyle/>
          <a:p>
            <a:r>
              <a:rPr lang="en-US" sz="3200" dirty="0">
                <a:solidFill>
                  <a:schemeClr val="tx2"/>
                </a:solidFill>
                <a:latin typeface="Calibri" panose="020F0502020204030204" pitchFamily="34" charset="0"/>
              </a:rPr>
              <a:t>m – k – 1</a:t>
            </a:r>
            <a:endParaRPr lang="en-US" sz="3200" dirty="0">
              <a:solidFill>
                <a:schemeClr val="tx2"/>
              </a:solidFill>
            </a:endParaRPr>
          </a:p>
        </p:txBody>
      </p:sp>
      <p:sp>
        <p:nvSpPr>
          <p:cNvPr id="12" name="Rectangle 11"/>
          <p:cNvSpPr/>
          <p:nvPr/>
        </p:nvSpPr>
        <p:spPr>
          <a:xfrm>
            <a:off x="5373252" y="1978445"/>
            <a:ext cx="1962143" cy="584776"/>
          </a:xfrm>
          <a:prstGeom prst="rect">
            <a:avLst/>
          </a:prstGeom>
        </p:spPr>
        <p:txBody>
          <a:bodyPr wrap="square">
            <a:spAutoFit/>
          </a:bodyPr>
          <a:lstStyle/>
          <a:p>
            <a:r>
              <a:rPr lang="en-US" sz="3200" dirty="0">
                <a:solidFill>
                  <a:schemeClr val="tx2"/>
                </a:solidFill>
                <a:latin typeface="Calibri" panose="020F0502020204030204" pitchFamily="34" charset="0"/>
              </a:rPr>
              <a:t>m – 1</a:t>
            </a:r>
            <a:endParaRPr lang="en-US" sz="3200" dirty="0">
              <a:solidFill>
                <a:schemeClr val="tx2"/>
              </a:solidFill>
            </a:endParaRPr>
          </a:p>
        </p:txBody>
      </p:sp>
      <p:sp>
        <p:nvSpPr>
          <p:cNvPr id="13" name="Rectangle 12"/>
          <p:cNvSpPr/>
          <p:nvPr/>
        </p:nvSpPr>
        <p:spPr>
          <a:xfrm>
            <a:off x="5373252" y="2739228"/>
            <a:ext cx="2532809" cy="892552"/>
          </a:xfrm>
          <a:prstGeom prst="rect">
            <a:avLst/>
          </a:prstGeom>
        </p:spPr>
        <p:txBody>
          <a:bodyPr wrap="square">
            <a:spAutoFit/>
          </a:bodyPr>
          <a:lstStyle/>
          <a:p>
            <a:r>
              <a:rPr lang="en-US" sz="2600" dirty="0">
                <a:solidFill>
                  <a:schemeClr val="tx2"/>
                </a:solidFill>
                <a:latin typeface="Calibri" panose="020F0502020204030204" pitchFamily="34" charset="0"/>
              </a:rPr>
              <a:t>m= # points</a:t>
            </a:r>
          </a:p>
          <a:p>
            <a:r>
              <a:rPr lang="en-US" sz="2600" dirty="0">
                <a:solidFill>
                  <a:schemeClr val="tx2"/>
                </a:solidFill>
                <a:latin typeface="Calibri" panose="020F0502020204030204" pitchFamily="34" charset="0"/>
              </a:rPr>
              <a:t>k = # parameters</a:t>
            </a:r>
            <a:endParaRPr lang="en-US" sz="2600" dirty="0">
              <a:solidFill>
                <a:schemeClr val="tx2"/>
              </a:solidFill>
            </a:endParaRPr>
          </a:p>
        </p:txBody>
      </p:sp>
      <p:graphicFrame>
        <p:nvGraphicFramePr>
          <p:cNvPr id="17" name="Object 16"/>
          <p:cNvGraphicFramePr>
            <a:graphicFrameLocks noChangeAspect="1"/>
          </p:cNvGraphicFramePr>
          <p:nvPr/>
        </p:nvGraphicFramePr>
        <p:xfrm>
          <a:off x="1014533" y="1526752"/>
          <a:ext cx="3121396" cy="904845"/>
        </p:xfrm>
        <a:graphic>
          <a:graphicData uri="http://schemas.openxmlformats.org/presentationml/2006/ole">
            <mc:AlternateContent xmlns:mc="http://schemas.openxmlformats.org/markup-compatibility/2006">
              <mc:Choice xmlns:v="urn:schemas-microsoft-com:vml" Requires="v">
                <p:oleObj spid="_x0000_s65550" name="Equation" r:id="rId3" imgW="1117440" imgH="431640" progId="Equation.3">
                  <p:embed/>
                </p:oleObj>
              </mc:Choice>
              <mc:Fallback>
                <p:oleObj name="Equation" r:id="rId3" imgW="1117440" imgH="431640" progId="Equation.3">
                  <p:embed/>
                  <p:pic>
                    <p:nvPicPr>
                      <p:cNvPr id="17" name="Object 16"/>
                      <p:cNvPicPr>
                        <a:picLocks noChangeAspect="1" noChangeArrowheads="1"/>
                      </p:cNvPicPr>
                      <p:nvPr/>
                    </p:nvPicPr>
                    <p:blipFill>
                      <a:blip r:embed="rId4"/>
                      <a:srcRect/>
                      <a:stretch>
                        <a:fillRect/>
                      </a:stretch>
                    </p:blipFill>
                    <p:spPr bwMode="auto">
                      <a:xfrm>
                        <a:off x="1014533" y="1526752"/>
                        <a:ext cx="3121396" cy="904845"/>
                      </a:xfrm>
                      <a:prstGeom prst="rect">
                        <a:avLst/>
                      </a:prstGeom>
                      <a:noFill/>
                      <a:ln>
                        <a:noFill/>
                      </a:ln>
                    </p:spPr>
                  </p:pic>
                </p:oleObj>
              </mc:Fallback>
            </mc:AlternateContent>
          </a:graphicData>
        </a:graphic>
      </p:graphicFrame>
      <p:sp>
        <p:nvSpPr>
          <p:cNvPr id="2" name="Oval 1"/>
          <p:cNvSpPr/>
          <p:nvPr/>
        </p:nvSpPr>
        <p:spPr>
          <a:xfrm>
            <a:off x="3489982" y="1537336"/>
            <a:ext cx="592667" cy="4127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473050" y="2011466"/>
            <a:ext cx="592667" cy="4127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4">
            <a:extLst>
              <a:ext uri="{FF2B5EF4-FFF2-40B4-BE49-F238E27FC236}">
                <a16:creationId xmlns:a16="http://schemas.microsoft.com/office/drawing/2014/main" id="{79006D21-D482-7340-9B68-3BEAD046D8D8}"/>
              </a:ext>
            </a:extLst>
          </p:cNvPr>
          <p:cNvSpPr>
            <a:spLocks noGrp="1"/>
          </p:cNvSpPr>
          <p:nvPr>
            <p:ph type="title"/>
          </p:nvPr>
        </p:nvSpPr>
        <p:spPr>
          <a:xfrm>
            <a:off x="291702" y="256961"/>
            <a:ext cx="8337191" cy="738165"/>
          </a:xfrm>
        </p:spPr>
        <p:txBody>
          <a:bodyPr/>
          <a:lstStyle/>
          <a:p>
            <a:r>
              <a:rPr lang="en-US" sz="2600" dirty="0"/>
              <a:t>Adjusted R</a:t>
            </a:r>
            <a:r>
              <a:rPr lang="en-US" sz="2600" baseline="30000" dirty="0"/>
              <a:t>2</a:t>
            </a:r>
            <a:r>
              <a:rPr lang="en-US" sz="2600" dirty="0"/>
              <a:t> can overcome </a:t>
            </a:r>
            <a:r>
              <a:rPr lang="en-US" sz="2600" i="1" dirty="0"/>
              <a:t>some</a:t>
            </a:r>
            <a:r>
              <a:rPr lang="en-US" sz="2600" dirty="0"/>
              <a:t> of the issues</a:t>
            </a:r>
            <a:endParaRPr lang="en-US" sz="2600" baseline="30000" dirty="0"/>
          </a:p>
        </p:txBody>
      </p:sp>
      <p:sp>
        <p:nvSpPr>
          <p:cNvPr id="3" name="Rectangle 2">
            <a:extLst>
              <a:ext uri="{FF2B5EF4-FFF2-40B4-BE49-F238E27FC236}">
                <a16:creationId xmlns:a16="http://schemas.microsoft.com/office/drawing/2014/main" id="{F85DAF6A-D78F-5048-82BC-C6E16056263A}"/>
              </a:ext>
            </a:extLst>
          </p:cNvPr>
          <p:cNvSpPr/>
          <p:nvPr/>
        </p:nvSpPr>
        <p:spPr>
          <a:xfrm>
            <a:off x="2298700" y="4077932"/>
            <a:ext cx="4546600" cy="789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4EE7C2-E2B5-6049-B296-0756830012EC}"/>
              </a:ext>
            </a:extLst>
          </p:cNvPr>
          <p:cNvSpPr txBox="1"/>
          <p:nvPr/>
        </p:nvSpPr>
        <p:spPr>
          <a:xfrm>
            <a:off x="2638731" y="4253612"/>
            <a:ext cx="6908800" cy="441146"/>
          </a:xfrm>
          <a:prstGeom prst="rect">
            <a:avLst/>
          </a:prstGeom>
        </p:spPr>
        <p:txBody>
          <a:bodyPr vert="horz" wrap="square" lIns="0" tIns="30480" rIns="0" bIns="0" rtlCol="0">
            <a:spAutoFit/>
          </a:bodyPr>
          <a:lstStyle/>
          <a:p>
            <a:pPr marL="12700" marR="5080" algn="l">
              <a:lnSpc>
                <a:spcPts val="3200"/>
              </a:lnSpc>
              <a:spcBef>
                <a:spcPts val="240"/>
              </a:spcBef>
            </a:pPr>
            <a:r>
              <a:rPr lang="en-US" sz="2700" dirty="0">
                <a:solidFill>
                  <a:schemeClr val="bg1"/>
                </a:solidFill>
                <a:latin typeface="Arial"/>
                <a:cs typeface="Arial"/>
              </a:rPr>
              <a:t>Use them with care…</a:t>
            </a:r>
          </a:p>
        </p:txBody>
      </p:sp>
    </p:spTree>
    <p:extLst>
      <p:ext uri="{BB962C8B-B14F-4D97-AF65-F5344CB8AC3E}">
        <p14:creationId xmlns:p14="http://schemas.microsoft.com/office/powerpoint/2010/main" val="239351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5BA-8FF1-4362-B3C7-41BE8756B2EC}"/>
              </a:ext>
            </a:extLst>
          </p:cNvPr>
          <p:cNvSpPr>
            <a:spLocks noGrp="1"/>
          </p:cNvSpPr>
          <p:nvPr>
            <p:ph type="ctrTitle"/>
          </p:nvPr>
        </p:nvSpPr>
        <p:spPr/>
        <p:txBody>
          <a:bodyPr/>
          <a:lstStyle/>
          <a:p>
            <a:r>
              <a:rPr lang="en-US" dirty="0"/>
              <a:t>More metrics</a:t>
            </a:r>
          </a:p>
        </p:txBody>
      </p:sp>
      <p:sp>
        <p:nvSpPr>
          <p:cNvPr id="5" name="Subtitle 4">
            <a:extLst>
              <a:ext uri="{FF2B5EF4-FFF2-40B4-BE49-F238E27FC236}">
                <a16:creationId xmlns:a16="http://schemas.microsoft.com/office/drawing/2014/main" id="{549E0BAC-57ED-CA4B-A6FE-9CDF018059B9}"/>
              </a:ext>
            </a:extLst>
          </p:cNvPr>
          <p:cNvSpPr>
            <a:spLocks noGrp="1"/>
          </p:cNvSpPr>
          <p:nvPr>
            <p:ph type="subTitle" idx="1"/>
          </p:nvPr>
        </p:nvSpPr>
        <p:spPr/>
        <p:txBody>
          <a:bodyPr>
            <a:normAutofit fontScale="92500" lnSpcReduction="20000"/>
          </a:bodyPr>
          <a:lstStyle/>
          <a:p>
            <a:endParaRPr lang="en-US" dirty="0"/>
          </a:p>
        </p:txBody>
      </p:sp>
    </p:spTree>
    <p:extLst>
      <p:ext uri="{BB962C8B-B14F-4D97-AF65-F5344CB8AC3E}">
        <p14:creationId xmlns:p14="http://schemas.microsoft.com/office/powerpoint/2010/main" val="2140425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46443"/>
          <a:stretch/>
        </p:blipFill>
        <p:spPr>
          <a:xfrm>
            <a:off x="1609810" y="175049"/>
            <a:ext cx="4511857" cy="2571750"/>
          </a:xfrm>
          <a:prstGeom prst="rect">
            <a:avLst/>
          </a:prstGeom>
        </p:spPr>
      </p:pic>
      <p:sp>
        <p:nvSpPr>
          <p:cNvPr id="5" name="Rectangle 4"/>
          <p:cNvSpPr/>
          <p:nvPr/>
        </p:nvSpPr>
        <p:spPr>
          <a:xfrm>
            <a:off x="4206016" y="975447"/>
            <a:ext cx="1829024" cy="5810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239999" y="911828"/>
            <a:ext cx="1153481" cy="584776"/>
          </a:xfrm>
          <a:prstGeom prst="rect">
            <a:avLst/>
          </a:prstGeom>
        </p:spPr>
        <p:txBody>
          <a:bodyPr wrap="none">
            <a:spAutoFit/>
          </a:bodyPr>
          <a:lstStyle/>
          <a:p>
            <a:r>
              <a:rPr lang="en-US" sz="3200" dirty="0">
                <a:solidFill>
                  <a:schemeClr val="accent1"/>
                </a:solidFill>
                <a:latin typeface="Calibri" panose="020F0502020204030204" pitchFamily="34" charset="0"/>
              </a:rPr>
              <a:t>F-test</a:t>
            </a:r>
            <a:endParaRPr lang="en-US" sz="3200" dirty="0">
              <a:solidFill>
                <a:schemeClr val="accent1"/>
              </a:solidFill>
            </a:endParaRPr>
          </a:p>
        </p:txBody>
      </p:sp>
      <p:sp>
        <p:nvSpPr>
          <p:cNvPr id="6" name="Rectangle 5"/>
          <p:cNvSpPr/>
          <p:nvPr/>
        </p:nvSpPr>
        <p:spPr>
          <a:xfrm>
            <a:off x="356373" y="3125837"/>
            <a:ext cx="8369300" cy="1384995"/>
          </a:xfrm>
          <a:prstGeom prst="rect">
            <a:avLst/>
          </a:prstGeom>
        </p:spPr>
        <p:txBody>
          <a:bodyPr wrap="square">
            <a:spAutoFit/>
          </a:bodyPr>
          <a:lstStyle/>
          <a:p>
            <a:r>
              <a:rPr lang="en-US" sz="2400" dirty="0">
                <a:solidFill>
                  <a:schemeClr val="accent1"/>
                </a:solidFill>
              </a:rPr>
              <a:t>Null hypothesis:</a:t>
            </a:r>
          </a:p>
          <a:p>
            <a:endParaRPr lang="en-US" sz="1200" b="1" u="sng" dirty="0">
              <a:solidFill>
                <a:srgbClr val="F79646"/>
              </a:solidFill>
            </a:endParaRPr>
          </a:p>
          <a:p>
            <a:r>
              <a:rPr lang="en-US" sz="2400" dirty="0">
                <a:solidFill>
                  <a:schemeClr val="tx2"/>
                </a:solidFill>
              </a:rPr>
              <a:t>This data can be modeled by setting all </a:t>
            </a:r>
            <a:r>
              <a:rPr lang="el-GR" sz="2400" dirty="0">
                <a:solidFill>
                  <a:schemeClr val="tx2"/>
                </a:solidFill>
              </a:rPr>
              <a:t>β</a:t>
            </a:r>
            <a:r>
              <a:rPr lang="en-US" sz="2400" dirty="0">
                <a:solidFill>
                  <a:schemeClr val="tx2"/>
                </a:solidFill>
              </a:rPr>
              <a:t> values to zero</a:t>
            </a:r>
          </a:p>
          <a:p>
            <a:r>
              <a:rPr lang="en-US" sz="2400" dirty="0">
                <a:solidFill>
                  <a:schemeClr val="tx2"/>
                </a:solidFill>
              </a:rPr>
              <a:t>(the linear relationship we’ve found is purely due to chance)</a:t>
            </a:r>
          </a:p>
        </p:txBody>
      </p:sp>
    </p:spTree>
    <p:extLst>
      <p:ext uri="{BB962C8B-B14F-4D97-AF65-F5344CB8AC3E}">
        <p14:creationId xmlns:p14="http://schemas.microsoft.com/office/powerpoint/2010/main" val="216218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6373" y="2908127"/>
            <a:ext cx="8369300" cy="1754327"/>
          </a:xfrm>
          <a:prstGeom prst="rect">
            <a:avLst/>
          </a:prstGeom>
        </p:spPr>
        <p:txBody>
          <a:bodyPr wrap="square">
            <a:spAutoFit/>
          </a:bodyPr>
          <a:lstStyle/>
          <a:p>
            <a:r>
              <a:rPr lang="en-US" sz="2800" dirty="0" err="1">
                <a:solidFill>
                  <a:schemeClr val="accent1"/>
                </a:solidFill>
              </a:rPr>
              <a:t>Prob</a:t>
            </a:r>
            <a:r>
              <a:rPr lang="en-US" sz="2800" dirty="0">
                <a:solidFill>
                  <a:schemeClr val="accent1"/>
                </a:solidFill>
              </a:rPr>
              <a:t> (F-statistic):</a:t>
            </a:r>
          </a:p>
          <a:p>
            <a:r>
              <a:rPr lang="en-US" sz="2000" dirty="0">
                <a:solidFill>
                  <a:schemeClr val="tx2"/>
                </a:solidFill>
              </a:rPr>
              <a:t>The p-value for the whole model (i.e. probability of finding the observed-or more-extreme results when the null hypothesis (H</a:t>
            </a:r>
            <a:r>
              <a:rPr lang="en-US" sz="2000" baseline="-25000" dirty="0">
                <a:solidFill>
                  <a:schemeClr val="tx2"/>
                </a:solidFill>
              </a:rPr>
              <a:t>0</a:t>
            </a:r>
            <a:r>
              <a:rPr lang="en-US" sz="2000" dirty="0">
                <a:solidFill>
                  <a:schemeClr val="tx2"/>
                </a:solidFill>
              </a:rPr>
              <a:t>) is true). If p-value &lt;0.05, we </a:t>
            </a:r>
            <a:r>
              <a:rPr lang="en-US" sz="2000" b="1" dirty="0">
                <a:solidFill>
                  <a:schemeClr val="tx2"/>
                </a:solidFill>
              </a:rPr>
              <a:t>can</a:t>
            </a:r>
            <a:r>
              <a:rPr lang="en-US" sz="2000" dirty="0">
                <a:solidFill>
                  <a:schemeClr val="tx2"/>
                </a:solidFill>
              </a:rPr>
              <a:t> reject the null hypothesis (data is too extreme to fit this model just by chance). It doesn’t guarantee the model is “true”!</a:t>
            </a:r>
            <a:endParaRPr lang="en-US" sz="2000" u="sng" dirty="0">
              <a:solidFill>
                <a:schemeClr val="tx2"/>
              </a:solidFill>
            </a:endParaRPr>
          </a:p>
        </p:txBody>
      </p:sp>
      <p:pic>
        <p:nvPicPr>
          <p:cNvPr id="10" name="Picture 9">
            <a:extLst>
              <a:ext uri="{FF2B5EF4-FFF2-40B4-BE49-F238E27FC236}">
                <a16:creationId xmlns:a16="http://schemas.microsoft.com/office/drawing/2014/main" id="{636F70D9-D098-584E-BCDD-2852F1DF102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6443"/>
          <a:stretch/>
        </p:blipFill>
        <p:spPr>
          <a:xfrm>
            <a:off x="1609810" y="175049"/>
            <a:ext cx="4511857" cy="2571750"/>
          </a:xfrm>
          <a:prstGeom prst="rect">
            <a:avLst/>
          </a:prstGeom>
        </p:spPr>
      </p:pic>
      <p:sp>
        <p:nvSpPr>
          <p:cNvPr id="11" name="Rectangle 10">
            <a:extLst>
              <a:ext uri="{FF2B5EF4-FFF2-40B4-BE49-F238E27FC236}">
                <a16:creationId xmlns:a16="http://schemas.microsoft.com/office/drawing/2014/main" id="{F7076C19-779A-E04E-908D-65B80A535FC1}"/>
              </a:ext>
            </a:extLst>
          </p:cNvPr>
          <p:cNvSpPr/>
          <p:nvPr/>
        </p:nvSpPr>
        <p:spPr>
          <a:xfrm>
            <a:off x="4206016" y="975447"/>
            <a:ext cx="1829024" cy="5810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4F0C11-0677-BF40-A96F-683EC994D7A9}"/>
              </a:ext>
            </a:extLst>
          </p:cNvPr>
          <p:cNvSpPr/>
          <p:nvPr/>
        </p:nvSpPr>
        <p:spPr>
          <a:xfrm>
            <a:off x="6239999" y="911828"/>
            <a:ext cx="1153481" cy="584776"/>
          </a:xfrm>
          <a:prstGeom prst="rect">
            <a:avLst/>
          </a:prstGeom>
        </p:spPr>
        <p:txBody>
          <a:bodyPr wrap="none">
            <a:spAutoFit/>
          </a:bodyPr>
          <a:lstStyle/>
          <a:p>
            <a:r>
              <a:rPr lang="en-US" sz="3200" dirty="0">
                <a:solidFill>
                  <a:schemeClr val="accent1"/>
                </a:solidFill>
                <a:latin typeface="Calibri" panose="020F0502020204030204" pitchFamily="34" charset="0"/>
              </a:rPr>
              <a:t>F-test</a:t>
            </a:r>
            <a:endParaRPr lang="en-US" sz="3200" dirty="0">
              <a:solidFill>
                <a:schemeClr val="accent1"/>
              </a:solidFill>
            </a:endParaRPr>
          </a:p>
        </p:txBody>
      </p:sp>
    </p:spTree>
    <p:extLst>
      <p:ext uri="{BB962C8B-B14F-4D97-AF65-F5344CB8AC3E}">
        <p14:creationId xmlns:p14="http://schemas.microsoft.com/office/powerpoint/2010/main" val="423938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7306" y="2770355"/>
            <a:ext cx="8182298" cy="523220"/>
          </a:xfrm>
          <a:prstGeom prst="rect">
            <a:avLst/>
          </a:prstGeom>
        </p:spPr>
        <p:txBody>
          <a:bodyPr wrap="square">
            <a:spAutoFit/>
          </a:bodyPr>
          <a:lstStyle/>
          <a:p>
            <a:r>
              <a:rPr lang="en-US" sz="2800" dirty="0">
                <a:solidFill>
                  <a:schemeClr val="accent1"/>
                </a:solidFill>
              </a:rPr>
              <a:t>Likelihood is another cost function!</a:t>
            </a:r>
          </a:p>
        </p:txBody>
      </p:sp>
      <p:graphicFrame>
        <p:nvGraphicFramePr>
          <p:cNvPr id="7" name="Object 6"/>
          <p:cNvGraphicFramePr>
            <a:graphicFrameLocks noChangeAspect="1"/>
          </p:cNvGraphicFramePr>
          <p:nvPr>
            <p:extLst>
              <p:ext uri="{D42A27DB-BD31-4B8C-83A1-F6EECF244321}">
                <p14:modId xmlns:p14="http://schemas.microsoft.com/office/powerpoint/2010/main" val="3043592695"/>
              </p:ext>
            </p:extLst>
          </p:nvPr>
        </p:nvGraphicFramePr>
        <p:xfrm>
          <a:off x="284890" y="3369545"/>
          <a:ext cx="3574841" cy="560246"/>
        </p:xfrm>
        <a:graphic>
          <a:graphicData uri="http://schemas.openxmlformats.org/presentationml/2006/ole">
            <mc:AlternateContent xmlns:mc="http://schemas.openxmlformats.org/markup-compatibility/2006">
              <mc:Choice xmlns:v="urn:schemas-microsoft-com:vml" Requires="v">
                <p:oleObj spid="_x0000_s47161" name="Equation" r:id="rId4" imgW="1562040" imgH="253800" progId="Equation.3">
                  <p:embed/>
                </p:oleObj>
              </mc:Choice>
              <mc:Fallback>
                <p:oleObj name="Equation" r:id="rId4" imgW="156204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90" y="3369545"/>
                        <a:ext cx="3574841" cy="560246"/>
                      </a:xfrm>
                      <a:prstGeom prst="rect">
                        <a:avLst/>
                      </a:prstGeom>
                      <a:noFill/>
                      <a:ln>
                        <a:noFill/>
                      </a:ln>
                    </p:spPr>
                  </p:pic>
                </p:oleObj>
              </mc:Fallback>
            </mc:AlternateContent>
          </a:graphicData>
        </a:graphic>
      </p:graphicFrame>
      <p:sp>
        <p:nvSpPr>
          <p:cNvPr id="8" name="Rectangle 7"/>
          <p:cNvSpPr/>
          <p:nvPr/>
        </p:nvSpPr>
        <p:spPr>
          <a:xfrm>
            <a:off x="140840" y="4005762"/>
            <a:ext cx="8461698" cy="1015663"/>
          </a:xfrm>
          <a:prstGeom prst="rect">
            <a:avLst/>
          </a:prstGeom>
        </p:spPr>
        <p:txBody>
          <a:bodyPr wrap="square">
            <a:spAutoFit/>
          </a:bodyPr>
          <a:lstStyle/>
          <a:p>
            <a:r>
              <a:rPr lang="en-US" sz="2000" dirty="0">
                <a:solidFill>
                  <a:schemeClr val="tx2"/>
                </a:solidFill>
              </a:rPr>
              <a:t>For a given model with specific coefficients (assume the model is right), likelihood is the chance of seeing this real data. The model with maximum likelihood is the best fit!</a:t>
            </a:r>
          </a:p>
        </p:txBody>
      </p:sp>
      <p:pic>
        <p:nvPicPr>
          <p:cNvPr id="9" name="Picture 8">
            <a:extLst>
              <a:ext uri="{FF2B5EF4-FFF2-40B4-BE49-F238E27FC236}">
                <a16:creationId xmlns:a16="http://schemas.microsoft.com/office/drawing/2014/main" id="{B69464A6-54D0-8A4C-880B-EAAC3AE9FBF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6443"/>
          <a:stretch/>
        </p:blipFill>
        <p:spPr>
          <a:xfrm>
            <a:off x="1609810" y="175049"/>
            <a:ext cx="4511857" cy="2571750"/>
          </a:xfrm>
          <a:prstGeom prst="rect">
            <a:avLst/>
          </a:prstGeom>
        </p:spPr>
      </p:pic>
      <p:sp>
        <p:nvSpPr>
          <p:cNvPr id="10" name="Rectangle 9">
            <a:extLst>
              <a:ext uri="{FF2B5EF4-FFF2-40B4-BE49-F238E27FC236}">
                <a16:creationId xmlns:a16="http://schemas.microsoft.com/office/drawing/2014/main" id="{0F5478D4-026A-1640-8C5E-FB0D81E54C18}"/>
              </a:ext>
            </a:extLst>
          </p:cNvPr>
          <p:cNvSpPr/>
          <p:nvPr/>
        </p:nvSpPr>
        <p:spPr>
          <a:xfrm>
            <a:off x="4206016" y="1511166"/>
            <a:ext cx="1829024" cy="31763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ED9636-0513-464F-BD78-1D1483E8DB6B}"/>
              </a:ext>
            </a:extLst>
          </p:cNvPr>
          <p:cNvSpPr/>
          <p:nvPr/>
        </p:nvSpPr>
        <p:spPr>
          <a:xfrm>
            <a:off x="6239999" y="911828"/>
            <a:ext cx="1804918" cy="1077218"/>
          </a:xfrm>
          <a:prstGeom prst="rect">
            <a:avLst/>
          </a:prstGeom>
        </p:spPr>
        <p:txBody>
          <a:bodyPr wrap="none">
            <a:spAutoFit/>
          </a:bodyPr>
          <a:lstStyle/>
          <a:p>
            <a:r>
              <a:rPr lang="en-US" sz="3200" dirty="0">
                <a:solidFill>
                  <a:schemeClr val="accent1"/>
                </a:solidFill>
                <a:latin typeface="Calibri" panose="020F0502020204030204" pitchFamily="34" charset="0"/>
              </a:rPr>
              <a:t>Log </a:t>
            </a:r>
          </a:p>
          <a:p>
            <a:r>
              <a:rPr lang="en-US" sz="3200" dirty="0">
                <a:solidFill>
                  <a:schemeClr val="accent1"/>
                </a:solidFill>
                <a:latin typeface="Calibri" panose="020F0502020204030204" pitchFamily="34" charset="0"/>
              </a:rPr>
              <a:t>likelihood</a:t>
            </a:r>
            <a:endParaRPr lang="en-US" sz="3200" dirty="0">
              <a:solidFill>
                <a:schemeClr val="accent1"/>
              </a:solidFill>
            </a:endParaRPr>
          </a:p>
        </p:txBody>
      </p:sp>
    </p:spTree>
    <p:extLst>
      <p:ext uri="{BB962C8B-B14F-4D97-AF65-F5344CB8AC3E}">
        <p14:creationId xmlns:p14="http://schemas.microsoft.com/office/powerpoint/2010/main" val="90474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2506E9-72C8-9043-82F6-1E179B6FCC86}"/>
              </a:ext>
            </a:extLst>
          </p:cNvPr>
          <p:cNvPicPr>
            <a:picLocks noChangeAspect="1"/>
          </p:cNvPicPr>
          <p:nvPr/>
        </p:nvPicPr>
        <p:blipFill>
          <a:blip r:embed="rId3"/>
          <a:stretch>
            <a:fillRect/>
          </a:stretch>
        </p:blipFill>
        <p:spPr>
          <a:xfrm>
            <a:off x="2323108" y="170864"/>
            <a:ext cx="4722585" cy="4801772"/>
          </a:xfrm>
          <a:prstGeom prst="rect">
            <a:avLst/>
          </a:prstGeom>
        </p:spPr>
      </p:pic>
      <p:sp>
        <p:nvSpPr>
          <p:cNvPr id="5" name="Rectangle 4"/>
          <p:cNvSpPr/>
          <p:nvPr/>
        </p:nvSpPr>
        <p:spPr>
          <a:xfrm>
            <a:off x="4321742" y="2768600"/>
            <a:ext cx="936057" cy="83185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254706" y="3028950"/>
            <a:ext cx="1114676" cy="442001"/>
          </a:xfrm>
          <a:prstGeom prst="rect">
            <a:avLst/>
          </a:prstGeom>
        </p:spPr>
        <p:txBody>
          <a:bodyPr wrap="square">
            <a:spAutoFit/>
          </a:bodyPr>
          <a:lstStyle/>
          <a:p>
            <a:pPr>
              <a:lnSpc>
                <a:spcPts val="2600"/>
              </a:lnSpc>
            </a:pPr>
            <a:r>
              <a:rPr lang="en-US" sz="2800" dirty="0">
                <a:solidFill>
                  <a:schemeClr val="accent1"/>
                </a:solidFill>
                <a:latin typeface="Calibri" panose="020F0502020204030204" pitchFamily="34" charset="0"/>
              </a:rPr>
              <a:t>t-test</a:t>
            </a:r>
          </a:p>
        </p:txBody>
      </p:sp>
    </p:spTree>
    <p:extLst>
      <p:ext uri="{BB962C8B-B14F-4D97-AF65-F5344CB8AC3E}">
        <p14:creationId xmlns:p14="http://schemas.microsoft.com/office/powerpoint/2010/main" val="1939013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t="52909" b="25932"/>
          <a:stretch/>
        </p:blipFill>
        <p:spPr>
          <a:xfrm>
            <a:off x="1598658" y="647701"/>
            <a:ext cx="4696396" cy="10160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66676399"/>
              </p:ext>
            </p:extLst>
          </p:nvPr>
        </p:nvGraphicFramePr>
        <p:xfrm>
          <a:off x="1351337" y="1337633"/>
          <a:ext cx="296572" cy="266415"/>
        </p:xfrm>
        <a:graphic>
          <a:graphicData uri="http://schemas.openxmlformats.org/presentationml/2006/ole">
            <mc:AlternateContent xmlns:mc="http://schemas.openxmlformats.org/markup-compatibility/2006">
              <mc:Choice xmlns:v="urn:schemas-microsoft-com:vml" Requires="v">
                <p:oleObj spid="_x0000_s48236" name="Equation" r:id="rId5" imgW="190440" imgH="228600" progId="Equation.3">
                  <p:embed/>
                </p:oleObj>
              </mc:Choice>
              <mc:Fallback>
                <p:oleObj name="Equation" r:id="rId5" imgW="190440" imgH="228600" progId="Equation.3">
                  <p:embed/>
                  <p:pic>
                    <p:nvPicPr>
                      <p:cNvPr id="0" name=""/>
                      <p:cNvPicPr>
                        <a:picLocks noChangeAspect="1" noChangeArrowheads="1"/>
                      </p:cNvPicPr>
                      <p:nvPr/>
                    </p:nvPicPr>
                    <p:blipFill>
                      <a:blip r:embed="rId6"/>
                      <a:srcRect/>
                      <a:stretch>
                        <a:fillRect/>
                      </a:stretch>
                    </p:blipFill>
                    <p:spPr bwMode="auto">
                      <a:xfrm>
                        <a:off x="1351337" y="1337633"/>
                        <a:ext cx="296572" cy="26641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72425714"/>
              </p:ext>
            </p:extLst>
          </p:nvPr>
        </p:nvGraphicFramePr>
        <p:xfrm>
          <a:off x="1346623" y="984251"/>
          <a:ext cx="286967" cy="259814"/>
        </p:xfrm>
        <a:graphic>
          <a:graphicData uri="http://schemas.openxmlformats.org/presentationml/2006/ole">
            <mc:AlternateContent xmlns:mc="http://schemas.openxmlformats.org/markup-compatibility/2006">
              <mc:Choice xmlns:v="urn:schemas-microsoft-com:vml" Requires="v">
                <p:oleObj spid="_x0000_s48237" name="Equation" r:id="rId7" imgW="177480" imgH="215640" progId="Equation.3">
                  <p:embed/>
                </p:oleObj>
              </mc:Choice>
              <mc:Fallback>
                <p:oleObj name="Equation" r:id="rId7" imgW="177480" imgH="215640" progId="Equation.3">
                  <p:embed/>
                  <p:pic>
                    <p:nvPicPr>
                      <p:cNvPr id="0" name=""/>
                      <p:cNvPicPr>
                        <a:picLocks noChangeAspect="1" noChangeArrowheads="1"/>
                      </p:cNvPicPr>
                      <p:nvPr/>
                    </p:nvPicPr>
                    <p:blipFill>
                      <a:blip r:embed="rId8"/>
                      <a:srcRect/>
                      <a:stretch>
                        <a:fillRect/>
                      </a:stretch>
                    </p:blipFill>
                    <p:spPr bwMode="auto">
                      <a:xfrm>
                        <a:off x="1346623" y="984251"/>
                        <a:ext cx="286967" cy="259814"/>
                      </a:xfrm>
                      <a:prstGeom prst="rect">
                        <a:avLst/>
                      </a:prstGeom>
                      <a:noFill/>
                      <a:ln>
                        <a:noFill/>
                      </a:ln>
                    </p:spPr>
                  </p:pic>
                </p:oleObj>
              </mc:Fallback>
            </mc:AlternateContent>
          </a:graphicData>
        </a:graphic>
      </p:graphicFrame>
      <p:sp>
        <p:nvSpPr>
          <p:cNvPr id="9" name="Rectangle 8"/>
          <p:cNvSpPr/>
          <p:nvPr/>
        </p:nvSpPr>
        <p:spPr>
          <a:xfrm>
            <a:off x="493184" y="1902634"/>
            <a:ext cx="8369300" cy="2677656"/>
          </a:xfrm>
          <a:prstGeom prst="rect">
            <a:avLst/>
          </a:prstGeom>
        </p:spPr>
        <p:txBody>
          <a:bodyPr wrap="square">
            <a:spAutoFit/>
          </a:bodyPr>
          <a:lstStyle/>
          <a:p>
            <a:r>
              <a:rPr lang="en-US" sz="2400" dirty="0">
                <a:solidFill>
                  <a:schemeClr val="accent1"/>
                </a:solidFill>
              </a:rPr>
              <a:t>Null hypothesis:</a:t>
            </a:r>
          </a:p>
          <a:p>
            <a:r>
              <a:rPr lang="en-US" sz="2000" dirty="0">
                <a:solidFill>
                  <a:schemeClr val="tx2"/>
                </a:solidFill>
              </a:rPr>
              <a:t>This specific </a:t>
            </a:r>
            <a:r>
              <a:rPr lang="el-GR" sz="2000" dirty="0">
                <a:solidFill>
                  <a:schemeClr val="tx2"/>
                </a:solidFill>
              </a:rPr>
              <a:t>β</a:t>
            </a:r>
            <a:r>
              <a:rPr lang="en-US" sz="2000" dirty="0">
                <a:solidFill>
                  <a:schemeClr val="tx2"/>
                </a:solidFill>
              </a:rPr>
              <a:t> value is zero (the data can be created by such a model, with the other </a:t>
            </a:r>
            <a:r>
              <a:rPr lang="el-GR" sz="2000" dirty="0">
                <a:solidFill>
                  <a:schemeClr val="tx2"/>
                </a:solidFill>
              </a:rPr>
              <a:t>β </a:t>
            </a:r>
            <a:r>
              <a:rPr lang="en-US" sz="2000" dirty="0">
                <a:solidFill>
                  <a:schemeClr val="tx2"/>
                </a:solidFill>
              </a:rPr>
              <a:t>values intact)</a:t>
            </a:r>
          </a:p>
          <a:p>
            <a:endParaRPr lang="en-US" sz="2000" dirty="0">
              <a:solidFill>
                <a:srgbClr val="1DC6D5"/>
              </a:solidFill>
            </a:endParaRPr>
          </a:p>
          <a:p>
            <a:r>
              <a:rPr lang="en-US" sz="2400" dirty="0">
                <a:solidFill>
                  <a:schemeClr val="accent1"/>
                </a:solidFill>
              </a:rPr>
              <a:t>P &gt;|t|:</a:t>
            </a:r>
          </a:p>
          <a:p>
            <a:r>
              <a:rPr lang="en-US" sz="2000" dirty="0">
                <a:solidFill>
                  <a:schemeClr val="tx2"/>
                </a:solidFill>
              </a:rPr>
              <a:t>P-value for this test. If p-value &lt; 0.05, we can reject the null hypothesis: </a:t>
            </a:r>
          </a:p>
          <a:p>
            <a:r>
              <a:rPr lang="en-US" sz="2000" dirty="0">
                <a:solidFill>
                  <a:schemeClr val="tx2"/>
                </a:solidFill>
              </a:rPr>
              <a:t>This variable does contribute to this model (DOES or DOESN’T, not how much).</a:t>
            </a:r>
          </a:p>
        </p:txBody>
      </p:sp>
      <p:sp>
        <p:nvSpPr>
          <p:cNvPr id="12" name="Rectangle 11"/>
          <p:cNvSpPr/>
          <p:nvPr/>
        </p:nvSpPr>
        <p:spPr>
          <a:xfrm>
            <a:off x="3591335" y="737266"/>
            <a:ext cx="918461" cy="83608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187142" y="1028839"/>
            <a:ext cx="1080341" cy="442001"/>
          </a:xfrm>
          <a:prstGeom prst="rect">
            <a:avLst/>
          </a:prstGeom>
        </p:spPr>
        <p:txBody>
          <a:bodyPr wrap="square">
            <a:spAutoFit/>
          </a:bodyPr>
          <a:lstStyle/>
          <a:p>
            <a:pPr>
              <a:lnSpc>
                <a:spcPts val="2600"/>
              </a:lnSpc>
            </a:pPr>
            <a:r>
              <a:rPr lang="en-US" sz="2800" dirty="0">
                <a:solidFill>
                  <a:schemeClr val="accent1"/>
                </a:solidFill>
                <a:latin typeface="Calibri" panose="020F0502020204030204" pitchFamily="34" charset="0"/>
              </a:rPr>
              <a:t>t-test</a:t>
            </a:r>
          </a:p>
        </p:txBody>
      </p:sp>
    </p:spTree>
    <p:extLst>
      <p:ext uri="{BB962C8B-B14F-4D97-AF65-F5344CB8AC3E}">
        <p14:creationId xmlns:p14="http://schemas.microsoft.com/office/powerpoint/2010/main" val="422968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A3AE6-4D5B-7948-B157-3777A0FE38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804"/>
          <a:stretch/>
        </p:blipFill>
        <p:spPr>
          <a:xfrm>
            <a:off x="1989120" y="337100"/>
            <a:ext cx="4949564" cy="1257887"/>
          </a:xfrm>
          <a:prstGeom prst="rect">
            <a:avLst/>
          </a:prstGeom>
        </p:spPr>
      </p:pic>
      <p:sp>
        <p:nvSpPr>
          <p:cNvPr id="5" name="Rectangle 4"/>
          <p:cNvSpPr/>
          <p:nvPr/>
        </p:nvSpPr>
        <p:spPr>
          <a:xfrm>
            <a:off x="2054413" y="404527"/>
            <a:ext cx="1208741" cy="5715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8292" y="819561"/>
            <a:ext cx="1458181" cy="775426"/>
          </a:xfrm>
          <a:prstGeom prst="rect">
            <a:avLst/>
          </a:prstGeom>
        </p:spPr>
        <p:txBody>
          <a:bodyPr wrap="square">
            <a:spAutoFit/>
          </a:bodyPr>
          <a:lstStyle/>
          <a:p>
            <a:pPr>
              <a:lnSpc>
                <a:spcPts val="2600"/>
              </a:lnSpc>
            </a:pPr>
            <a:r>
              <a:rPr lang="en-US" sz="2400" dirty="0">
                <a:solidFill>
                  <a:schemeClr val="accent1"/>
                </a:solidFill>
                <a:latin typeface="Calibri" panose="020F0502020204030204" pitchFamily="34" charset="0"/>
              </a:rPr>
              <a:t>Normality test</a:t>
            </a:r>
          </a:p>
        </p:txBody>
      </p:sp>
      <p:sp>
        <p:nvSpPr>
          <p:cNvPr id="7" name="Rectangle 6"/>
          <p:cNvSpPr/>
          <p:nvPr/>
        </p:nvSpPr>
        <p:spPr>
          <a:xfrm>
            <a:off x="476250" y="2124576"/>
            <a:ext cx="8369300" cy="2062103"/>
          </a:xfrm>
          <a:prstGeom prst="rect">
            <a:avLst/>
          </a:prstGeom>
        </p:spPr>
        <p:txBody>
          <a:bodyPr wrap="square">
            <a:spAutoFit/>
          </a:bodyPr>
          <a:lstStyle/>
          <a:p>
            <a:r>
              <a:rPr lang="en-US" sz="2400" dirty="0">
                <a:solidFill>
                  <a:schemeClr val="accent1"/>
                </a:solidFill>
              </a:rPr>
              <a:t>Null hypothesis:</a:t>
            </a:r>
          </a:p>
          <a:p>
            <a:r>
              <a:rPr lang="el-GR" sz="2000" dirty="0">
                <a:solidFill>
                  <a:schemeClr val="tx2"/>
                </a:solidFill>
              </a:rPr>
              <a:t>ε</a:t>
            </a:r>
            <a:r>
              <a:rPr lang="en-US" sz="2000" dirty="0">
                <a:solidFill>
                  <a:schemeClr val="tx2"/>
                </a:solidFill>
              </a:rPr>
              <a:t> is normally distributed, no skew, no excess kurtosis</a:t>
            </a:r>
          </a:p>
          <a:p>
            <a:endParaRPr lang="en-US" sz="2000" b="1" dirty="0">
              <a:solidFill>
                <a:srgbClr val="42BEB2"/>
              </a:solidFill>
            </a:endParaRPr>
          </a:p>
          <a:p>
            <a:r>
              <a:rPr lang="en-US" sz="2400" dirty="0" err="1">
                <a:solidFill>
                  <a:schemeClr val="accent1"/>
                </a:solidFill>
              </a:rPr>
              <a:t>Prob</a:t>
            </a:r>
            <a:r>
              <a:rPr lang="en-US" sz="2400" dirty="0">
                <a:solidFill>
                  <a:schemeClr val="accent1"/>
                </a:solidFill>
              </a:rPr>
              <a:t>(Omnibus):</a:t>
            </a:r>
          </a:p>
          <a:p>
            <a:r>
              <a:rPr lang="en-US" sz="2000" dirty="0">
                <a:solidFill>
                  <a:schemeClr val="tx2"/>
                </a:solidFill>
              </a:rPr>
              <a:t>The p-value for this test. If p-value &lt; 0.05, we reject the null hypothesis:</a:t>
            </a:r>
          </a:p>
          <a:p>
            <a:r>
              <a:rPr lang="el-GR" sz="2000" dirty="0">
                <a:solidFill>
                  <a:schemeClr val="tx2"/>
                </a:solidFill>
              </a:rPr>
              <a:t>ε</a:t>
            </a:r>
            <a:r>
              <a:rPr lang="en-US" sz="2000" dirty="0">
                <a:solidFill>
                  <a:schemeClr val="tx2"/>
                </a:solidFill>
              </a:rPr>
              <a:t> does not exactly follow the normal distribution that we assumed.</a:t>
            </a:r>
            <a:r>
              <a:rPr lang="en-US" sz="2000" b="1" dirty="0">
                <a:solidFill>
                  <a:schemeClr val="tx2"/>
                </a:solidFill>
              </a:rPr>
              <a:t>  </a:t>
            </a:r>
          </a:p>
        </p:txBody>
      </p:sp>
    </p:spTree>
    <p:extLst>
      <p:ext uri="{BB962C8B-B14F-4D97-AF65-F5344CB8AC3E}">
        <p14:creationId xmlns:p14="http://schemas.microsoft.com/office/powerpoint/2010/main" val="3612552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4094" y="809678"/>
            <a:ext cx="1432296" cy="775426"/>
          </a:xfrm>
          <a:prstGeom prst="rect">
            <a:avLst/>
          </a:prstGeom>
        </p:spPr>
        <p:txBody>
          <a:bodyPr wrap="square">
            <a:spAutoFit/>
          </a:bodyPr>
          <a:lstStyle/>
          <a:p>
            <a:pPr>
              <a:lnSpc>
                <a:spcPts val="2600"/>
              </a:lnSpc>
            </a:pPr>
            <a:r>
              <a:rPr lang="en-US" sz="2400" dirty="0">
                <a:solidFill>
                  <a:schemeClr val="accent1"/>
                </a:solidFill>
                <a:latin typeface="Calibri" panose="020F0502020204030204" pitchFamily="34" charset="0"/>
              </a:rPr>
              <a:t>Skew &amp;</a:t>
            </a:r>
          </a:p>
          <a:p>
            <a:pPr>
              <a:lnSpc>
                <a:spcPts val="2600"/>
              </a:lnSpc>
            </a:pPr>
            <a:r>
              <a:rPr lang="en-US" sz="2400" dirty="0">
                <a:solidFill>
                  <a:schemeClr val="accent1"/>
                </a:solidFill>
                <a:latin typeface="Calibri" panose="020F0502020204030204" pitchFamily="34" charset="0"/>
              </a:rPr>
              <a:t>Kurtosis</a:t>
            </a:r>
          </a:p>
        </p:txBody>
      </p:sp>
      <p:pic>
        <p:nvPicPr>
          <p:cNvPr id="7" name="Picture 6"/>
          <p:cNvPicPr>
            <a:picLocks noChangeAspect="1"/>
          </p:cNvPicPr>
          <p:nvPr/>
        </p:nvPicPr>
        <p:blipFill>
          <a:blip r:embed="rId2"/>
          <a:stretch>
            <a:fillRect/>
          </a:stretch>
        </p:blipFill>
        <p:spPr>
          <a:xfrm>
            <a:off x="2886661" y="1687944"/>
            <a:ext cx="4549693" cy="1487153"/>
          </a:xfrm>
          <a:prstGeom prst="rect">
            <a:avLst/>
          </a:prstGeom>
        </p:spPr>
      </p:pic>
      <p:sp>
        <p:nvSpPr>
          <p:cNvPr id="9" name="Rectangle 8"/>
          <p:cNvSpPr/>
          <p:nvPr/>
        </p:nvSpPr>
        <p:spPr>
          <a:xfrm>
            <a:off x="789215" y="1985244"/>
            <a:ext cx="2029190" cy="892552"/>
          </a:xfrm>
          <a:prstGeom prst="rect">
            <a:avLst/>
          </a:prstGeom>
        </p:spPr>
        <p:txBody>
          <a:bodyPr wrap="square">
            <a:spAutoFit/>
          </a:bodyPr>
          <a:lstStyle/>
          <a:p>
            <a:pPr algn="ctr"/>
            <a:r>
              <a:rPr lang="en-US" sz="2400" dirty="0">
                <a:solidFill>
                  <a:schemeClr val="accent1"/>
                </a:solidFill>
                <a:latin typeface="Calibri" panose="020F0502020204030204" pitchFamily="34" charset="0"/>
              </a:rPr>
              <a:t>Skew</a:t>
            </a:r>
          </a:p>
          <a:p>
            <a:pPr algn="ctr"/>
            <a:r>
              <a:rPr lang="en-US" sz="2400" dirty="0">
                <a:solidFill>
                  <a:schemeClr val="accent1"/>
                </a:solidFill>
                <a:latin typeface="Calibri" panose="020F0502020204030204" pitchFamily="34" charset="0"/>
              </a:rPr>
              <a:t>(asymmetry</a:t>
            </a:r>
            <a:r>
              <a:rPr lang="en-US" sz="2800" dirty="0">
                <a:solidFill>
                  <a:schemeClr val="accent1"/>
                </a:solidFill>
                <a:latin typeface="Calibri" panose="020F0502020204030204" pitchFamily="34" charset="0"/>
              </a:rPr>
              <a:t>)</a:t>
            </a:r>
            <a:endParaRPr lang="en-US" sz="2800" dirty="0">
              <a:solidFill>
                <a:schemeClr val="accent1"/>
              </a:solidFill>
            </a:endParaRPr>
          </a:p>
        </p:txBody>
      </p:sp>
      <p:pic>
        <p:nvPicPr>
          <p:cNvPr id="8" name="Picture 7">
            <a:extLst>
              <a:ext uri="{FF2B5EF4-FFF2-40B4-BE49-F238E27FC236}">
                <a16:creationId xmlns:a16="http://schemas.microsoft.com/office/drawing/2014/main" id="{79B63F13-BAE6-6E4D-B08A-2302B4F97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4750" y="3282819"/>
            <a:ext cx="3130676" cy="1761789"/>
          </a:xfrm>
          <a:prstGeom prst="rect">
            <a:avLst/>
          </a:prstGeom>
        </p:spPr>
      </p:pic>
      <p:sp>
        <p:nvSpPr>
          <p:cNvPr id="10" name="Rectangle 9">
            <a:extLst>
              <a:ext uri="{FF2B5EF4-FFF2-40B4-BE49-F238E27FC236}">
                <a16:creationId xmlns:a16="http://schemas.microsoft.com/office/drawing/2014/main" id="{C053D337-621D-D440-9DB5-24E9FFBAE449}"/>
              </a:ext>
            </a:extLst>
          </p:cNvPr>
          <p:cNvSpPr/>
          <p:nvPr/>
        </p:nvSpPr>
        <p:spPr>
          <a:xfrm>
            <a:off x="789215" y="3502825"/>
            <a:ext cx="2029190" cy="830997"/>
          </a:xfrm>
          <a:prstGeom prst="rect">
            <a:avLst/>
          </a:prstGeom>
        </p:spPr>
        <p:txBody>
          <a:bodyPr wrap="square">
            <a:spAutoFit/>
          </a:bodyPr>
          <a:lstStyle/>
          <a:p>
            <a:pPr algn="ctr"/>
            <a:r>
              <a:rPr lang="en-US" sz="2400" dirty="0">
                <a:solidFill>
                  <a:schemeClr val="accent1"/>
                </a:solidFill>
                <a:latin typeface="Calibri" panose="020F0502020204030204" pitchFamily="34" charset="0"/>
              </a:rPr>
              <a:t>Kurtosis</a:t>
            </a:r>
          </a:p>
          <a:p>
            <a:pPr algn="ctr"/>
            <a:r>
              <a:rPr lang="en-US" sz="2400" dirty="0">
                <a:solidFill>
                  <a:schemeClr val="accent1"/>
                </a:solidFill>
                <a:latin typeface="Calibri" panose="020F0502020204030204" pitchFamily="34" charset="0"/>
              </a:rPr>
              <a:t>(</a:t>
            </a:r>
            <a:r>
              <a:rPr lang="en-US" sz="2400" dirty="0" err="1">
                <a:solidFill>
                  <a:schemeClr val="accent1"/>
                </a:solidFill>
                <a:latin typeface="Calibri" panose="020F0502020204030204" pitchFamily="34" charset="0"/>
              </a:rPr>
              <a:t>peakiness</a:t>
            </a:r>
            <a:r>
              <a:rPr lang="en-US" sz="2400" dirty="0">
                <a:solidFill>
                  <a:schemeClr val="accent1"/>
                </a:solidFill>
                <a:latin typeface="Calibri" panose="020F0502020204030204" pitchFamily="34" charset="0"/>
              </a:rPr>
              <a:t>)</a:t>
            </a:r>
            <a:endParaRPr lang="en-US" sz="2400" dirty="0">
              <a:solidFill>
                <a:schemeClr val="accent1"/>
              </a:solidFill>
            </a:endParaRPr>
          </a:p>
        </p:txBody>
      </p:sp>
      <p:pic>
        <p:nvPicPr>
          <p:cNvPr id="11" name="Picture 10">
            <a:extLst>
              <a:ext uri="{FF2B5EF4-FFF2-40B4-BE49-F238E27FC236}">
                <a16:creationId xmlns:a16="http://schemas.microsoft.com/office/drawing/2014/main" id="{EB53FF96-EEDA-564D-8E57-D1CFF6568D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804"/>
          <a:stretch/>
        </p:blipFill>
        <p:spPr>
          <a:xfrm>
            <a:off x="1989120" y="337100"/>
            <a:ext cx="4949564" cy="1257887"/>
          </a:xfrm>
          <a:prstGeom prst="rect">
            <a:avLst/>
          </a:prstGeom>
        </p:spPr>
      </p:pic>
      <p:sp>
        <p:nvSpPr>
          <p:cNvPr id="12" name="Rectangle 11">
            <a:extLst>
              <a:ext uri="{FF2B5EF4-FFF2-40B4-BE49-F238E27FC236}">
                <a16:creationId xmlns:a16="http://schemas.microsoft.com/office/drawing/2014/main" id="{DC3C2E03-D366-FE43-976C-C717C82EECC5}"/>
              </a:ext>
            </a:extLst>
          </p:cNvPr>
          <p:cNvSpPr/>
          <p:nvPr/>
        </p:nvSpPr>
        <p:spPr>
          <a:xfrm>
            <a:off x="2063378" y="953692"/>
            <a:ext cx="1208741" cy="5715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55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1C4689-09FA-7F4B-9D64-3B67EECA1C67}"/>
              </a:ext>
            </a:extLst>
          </p:cNvPr>
          <p:cNvPicPr>
            <a:picLocks noChangeAspect="1"/>
          </p:cNvPicPr>
          <p:nvPr/>
        </p:nvPicPr>
        <p:blipFill>
          <a:blip r:embed="rId3"/>
          <a:stretch>
            <a:fillRect/>
          </a:stretch>
        </p:blipFill>
        <p:spPr>
          <a:xfrm>
            <a:off x="2323108" y="170864"/>
            <a:ext cx="4722585" cy="4801772"/>
          </a:xfrm>
          <a:prstGeom prst="rect">
            <a:avLst/>
          </a:prstGeom>
        </p:spPr>
      </p:pic>
      <p:sp>
        <p:nvSpPr>
          <p:cNvPr id="6" name="Rectangle 5"/>
          <p:cNvSpPr/>
          <p:nvPr/>
        </p:nvSpPr>
        <p:spPr>
          <a:xfrm>
            <a:off x="197061" y="715618"/>
            <a:ext cx="2206665" cy="1200329"/>
          </a:xfrm>
          <a:prstGeom prst="rect">
            <a:avLst/>
          </a:prstGeom>
        </p:spPr>
        <p:txBody>
          <a:bodyPr wrap="square">
            <a:spAutoFit/>
          </a:bodyPr>
          <a:lstStyle/>
          <a:p>
            <a:r>
              <a:rPr lang="en-US" sz="2400" dirty="0">
                <a:ln w="0"/>
                <a:solidFill>
                  <a:schemeClr val="accent1"/>
                </a:solidFill>
                <a:latin typeface="Calibri" panose="020F0502020204030204" pitchFamily="34" charset="0"/>
              </a:rPr>
              <a:t>Target or dependent</a:t>
            </a:r>
          </a:p>
          <a:p>
            <a:r>
              <a:rPr lang="en-US" sz="2400" dirty="0">
                <a:ln w="0"/>
                <a:solidFill>
                  <a:schemeClr val="accent1"/>
                </a:solidFill>
                <a:latin typeface="Calibri" panose="020F0502020204030204" pitchFamily="34" charset="0"/>
              </a:rPr>
              <a:t>variable</a:t>
            </a:r>
            <a:endParaRPr lang="en-US" sz="2400" dirty="0">
              <a:ln w="0"/>
              <a:solidFill>
                <a:schemeClr val="accent1"/>
              </a:solidFill>
            </a:endParaRPr>
          </a:p>
        </p:txBody>
      </p:sp>
      <p:sp>
        <p:nvSpPr>
          <p:cNvPr id="5" name="Rectangle 4"/>
          <p:cNvSpPr/>
          <p:nvPr/>
        </p:nvSpPr>
        <p:spPr>
          <a:xfrm>
            <a:off x="2403727" y="401293"/>
            <a:ext cx="2668788" cy="3143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380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7BDA1-081D-F04E-B353-65521DBAE4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804"/>
          <a:stretch/>
        </p:blipFill>
        <p:spPr>
          <a:xfrm>
            <a:off x="1666390" y="322335"/>
            <a:ext cx="4949564" cy="1257887"/>
          </a:xfrm>
          <a:prstGeom prst="rect">
            <a:avLst/>
          </a:prstGeom>
        </p:spPr>
      </p:pic>
      <p:sp>
        <p:nvSpPr>
          <p:cNvPr id="5" name="Rectangle 4"/>
          <p:cNvSpPr/>
          <p:nvPr/>
        </p:nvSpPr>
        <p:spPr>
          <a:xfrm>
            <a:off x="3443796" y="690281"/>
            <a:ext cx="2051569" cy="50433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81059" y="620642"/>
            <a:ext cx="1458181" cy="1098591"/>
          </a:xfrm>
          <a:prstGeom prst="rect">
            <a:avLst/>
          </a:prstGeom>
        </p:spPr>
        <p:txBody>
          <a:bodyPr wrap="square">
            <a:spAutoFit/>
          </a:bodyPr>
          <a:lstStyle/>
          <a:p>
            <a:pPr>
              <a:lnSpc>
                <a:spcPts val="2600"/>
              </a:lnSpc>
            </a:pPr>
            <a:r>
              <a:rPr lang="en-US" sz="2400" dirty="0">
                <a:solidFill>
                  <a:schemeClr val="accent1"/>
                </a:solidFill>
                <a:latin typeface="Calibri" panose="020F0502020204030204" pitchFamily="34" charset="0"/>
              </a:rPr>
              <a:t>Another normality test</a:t>
            </a:r>
          </a:p>
        </p:txBody>
      </p:sp>
      <p:sp>
        <p:nvSpPr>
          <p:cNvPr id="7" name="Rectangle 6"/>
          <p:cNvSpPr/>
          <p:nvPr/>
        </p:nvSpPr>
        <p:spPr>
          <a:xfrm>
            <a:off x="476250" y="2124576"/>
            <a:ext cx="8369300" cy="2677656"/>
          </a:xfrm>
          <a:prstGeom prst="rect">
            <a:avLst/>
          </a:prstGeom>
        </p:spPr>
        <p:txBody>
          <a:bodyPr wrap="square">
            <a:spAutoFit/>
          </a:bodyPr>
          <a:lstStyle/>
          <a:p>
            <a:r>
              <a:rPr lang="en-US" sz="2400" dirty="0">
                <a:solidFill>
                  <a:schemeClr val="accent1"/>
                </a:solidFill>
              </a:rPr>
              <a:t>Null hypothesis:</a:t>
            </a:r>
          </a:p>
          <a:p>
            <a:r>
              <a:rPr lang="en-US" sz="2000" dirty="0">
                <a:solidFill>
                  <a:schemeClr val="tx2"/>
                </a:solidFill>
              </a:rPr>
              <a:t>Again, </a:t>
            </a:r>
            <a:r>
              <a:rPr lang="el-GR" sz="2000" dirty="0">
                <a:solidFill>
                  <a:schemeClr val="tx2"/>
                </a:solidFill>
              </a:rPr>
              <a:t>ε</a:t>
            </a:r>
            <a:r>
              <a:rPr lang="en-US" sz="2000" dirty="0">
                <a:solidFill>
                  <a:schemeClr val="tx2"/>
                </a:solidFill>
              </a:rPr>
              <a:t> is normally distributed. We are looking for </a:t>
            </a:r>
            <a:r>
              <a:rPr lang="en-US" sz="2000" dirty="0" err="1">
                <a:solidFill>
                  <a:schemeClr val="tx2"/>
                </a:solidFill>
              </a:rPr>
              <a:t>skewness</a:t>
            </a:r>
            <a:r>
              <a:rPr lang="en-US" sz="2000" dirty="0">
                <a:solidFill>
                  <a:schemeClr val="tx2"/>
                </a:solidFill>
              </a:rPr>
              <a:t> ~ 0, and kurtosis ~ 3.  JB is an alternate to Omnibus and tests if those conditions are close enough to ideal to accept the Null. </a:t>
            </a:r>
          </a:p>
          <a:p>
            <a:endParaRPr lang="en-US" sz="2000" b="1" dirty="0">
              <a:solidFill>
                <a:srgbClr val="42BEB2"/>
              </a:solidFill>
            </a:endParaRPr>
          </a:p>
          <a:p>
            <a:r>
              <a:rPr lang="en-US" sz="2400" dirty="0" err="1">
                <a:solidFill>
                  <a:schemeClr val="accent1"/>
                </a:solidFill>
              </a:rPr>
              <a:t>Prob</a:t>
            </a:r>
            <a:r>
              <a:rPr lang="en-US" sz="2400" dirty="0">
                <a:solidFill>
                  <a:schemeClr val="accent1"/>
                </a:solidFill>
              </a:rPr>
              <a:t>(JB):</a:t>
            </a:r>
          </a:p>
          <a:p>
            <a:r>
              <a:rPr lang="en-US" sz="2000" dirty="0">
                <a:solidFill>
                  <a:schemeClr val="tx2"/>
                </a:solidFill>
              </a:rPr>
              <a:t>The p-value for this test.   </a:t>
            </a:r>
          </a:p>
          <a:p>
            <a:r>
              <a:rPr lang="en-US" sz="2000" b="1" dirty="0">
                <a:solidFill>
                  <a:srgbClr val="42BEB2"/>
                </a:solidFill>
              </a:rPr>
              <a:t>  </a:t>
            </a:r>
          </a:p>
        </p:txBody>
      </p:sp>
    </p:spTree>
    <p:extLst>
      <p:ext uri="{BB962C8B-B14F-4D97-AF65-F5344CB8AC3E}">
        <p14:creationId xmlns:p14="http://schemas.microsoft.com/office/powerpoint/2010/main" val="1680646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F7682F-360B-F14F-864C-82335B3EB6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804"/>
          <a:stretch/>
        </p:blipFill>
        <p:spPr>
          <a:xfrm>
            <a:off x="1666390" y="322335"/>
            <a:ext cx="4949564" cy="1257887"/>
          </a:xfrm>
          <a:prstGeom prst="rect">
            <a:avLst/>
          </a:prstGeom>
        </p:spPr>
      </p:pic>
      <p:sp>
        <p:nvSpPr>
          <p:cNvPr id="5" name="Rectangle 4"/>
          <p:cNvSpPr/>
          <p:nvPr/>
        </p:nvSpPr>
        <p:spPr>
          <a:xfrm>
            <a:off x="3489262" y="402824"/>
            <a:ext cx="2024032" cy="24263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64033" y="740235"/>
            <a:ext cx="2631233" cy="689741"/>
          </a:xfrm>
          <a:prstGeom prst="rect">
            <a:avLst/>
          </a:prstGeom>
        </p:spPr>
        <p:txBody>
          <a:bodyPr wrap="square">
            <a:spAutoFit/>
          </a:bodyPr>
          <a:lstStyle/>
          <a:p>
            <a:pPr>
              <a:lnSpc>
                <a:spcPts val="2300"/>
              </a:lnSpc>
            </a:pPr>
            <a:r>
              <a:rPr lang="en-US" sz="2400" dirty="0">
                <a:solidFill>
                  <a:schemeClr val="accent1"/>
                </a:solidFill>
                <a:latin typeface="Calibri" panose="020F0502020204030204" pitchFamily="34" charset="0"/>
              </a:rPr>
              <a:t>An autocorrelation test</a:t>
            </a:r>
          </a:p>
        </p:txBody>
      </p:sp>
      <p:sp>
        <p:nvSpPr>
          <p:cNvPr id="7" name="Rectangle 6"/>
          <p:cNvSpPr/>
          <p:nvPr/>
        </p:nvSpPr>
        <p:spPr>
          <a:xfrm>
            <a:off x="476250" y="2124576"/>
            <a:ext cx="8369300" cy="2616101"/>
          </a:xfrm>
          <a:prstGeom prst="rect">
            <a:avLst/>
          </a:prstGeom>
        </p:spPr>
        <p:txBody>
          <a:bodyPr wrap="square">
            <a:spAutoFit/>
          </a:bodyPr>
          <a:lstStyle/>
          <a:p>
            <a:r>
              <a:rPr lang="en-US" sz="2000" dirty="0">
                <a:solidFill>
                  <a:schemeClr val="accent1"/>
                </a:solidFill>
              </a:rPr>
              <a:t>Null hypothesis: </a:t>
            </a:r>
            <a:r>
              <a:rPr lang="en-US" sz="2000" dirty="0">
                <a:solidFill>
                  <a:schemeClr val="tx2"/>
                </a:solidFill>
              </a:rPr>
              <a:t>Errors are uncorrelated</a:t>
            </a:r>
          </a:p>
          <a:p>
            <a:endParaRPr lang="en-US" sz="2000" b="1" dirty="0">
              <a:solidFill>
                <a:srgbClr val="4F82BE"/>
              </a:solidFill>
            </a:endParaRPr>
          </a:p>
          <a:p>
            <a:r>
              <a:rPr lang="en-US" sz="2000" dirty="0">
                <a:solidFill>
                  <a:schemeClr val="tx2"/>
                </a:solidFill>
                <a:latin typeface="PTSans-Regular"/>
              </a:rPr>
              <a:t>The Durbin Watson test reports a test statistic, with a value from 0 to 4, where:</a:t>
            </a:r>
          </a:p>
          <a:p>
            <a:pPr marL="342900" indent="-342900">
              <a:buFont typeface="Arial"/>
              <a:buChar char="•"/>
            </a:pPr>
            <a:r>
              <a:rPr lang="en-US" sz="2000" dirty="0">
                <a:solidFill>
                  <a:schemeClr val="tx2"/>
                </a:solidFill>
                <a:latin typeface="PTSans-Regular"/>
              </a:rPr>
              <a:t>2 is no autocorrelation.</a:t>
            </a:r>
          </a:p>
          <a:p>
            <a:pPr marL="342900" indent="-342900">
              <a:buFont typeface="Arial"/>
              <a:buChar char="•"/>
            </a:pPr>
            <a:r>
              <a:rPr lang="en-US" sz="2000" dirty="0">
                <a:solidFill>
                  <a:schemeClr val="tx2"/>
                </a:solidFill>
                <a:latin typeface="PTSans-Regular"/>
              </a:rPr>
              <a:t>0 to &lt;2 is positive autocorrelation (common in time series data).</a:t>
            </a:r>
          </a:p>
          <a:p>
            <a:pPr marL="342900" indent="-342900">
              <a:buFont typeface="Arial"/>
              <a:buChar char="•"/>
            </a:pPr>
            <a:r>
              <a:rPr lang="en-US" sz="2000" dirty="0">
                <a:solidFill>
                  <a:schemeClr val="tx2"/>
                </a:solidFill>
                <a:latin typeface="PTSans-Regular"/>
              </a:rPr>
              <a:t>&gt;2 to 4 is negative autocorrelation (less common in time series data).</a:t>
            </a:r>
            <a:r>
              <a:rPr lang="en-US" sz="2000" dirty="0">
                <a:solidFill>
                  <a:schemeClr val="tx2"/>
                </a:solidFill>
              </a:rPr>
              <a:t> </a:t>
            </a:r>
          </a:p>
          <a:p>
            <a:r>
              <a:rPr lang="en-US" sz="2000" b="1" dirty="0">
                <a:solidFill>
                  <a:schemeClr val="tx2"/>
                </a:solidFill>
              </a:rPr>
              <a:t>  </a:t>
            </a:r>
          </a:p>
        </p:txBody>
      </p:sp>
    </p:spTree>
    <p:extLst>
      <p:ext uri="{BB962C8B-B14F-4D97-AF65-F5344CB8AC3E}">
        <p14:creationId xmlns:p14="http://schemas.microsoft.com/office/powerpoint/2010/main" val="343973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81141F-310F-354D-9670-DCBDEB538A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804"/>
          <a:stretch/>
        </p:blipFill>
        <p:spPr>
          <a:xfrm>
            <a:off x="1666390" y="322335"/>
            <a:ext cx="4949564" cy="1257887"/>
          </a:xfrm>
          <a:prstGeom prst="rect">
            <a:avLst/>
          </a:prstGeom>
        </p:spPr>
      </p:pic>
      <p:sp>
        <p:nvSpPr>
          <p:cNvPr id="5" name="Rectangle 4"/>
          <p:cNvSpPr/>
          <p:nvPr/>
        </p:nvSpPr>
        <p:spPr>
          <a:xfrm>
            <a:off x="3475594" y="1244491"/>
            <a:ext cx="2019772" cy="25261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33787" y="532147"/>
            <a:ext cx="1878054" cy="1284540"/>
          </a:xfrm>
          <a:prstGeom prst="rect">
            <a:avLst/>
          </a:prstGeom>
          <a:solidFill>
            <a:srgbClr val="FFFFFF"/>
          </a:solidFill>
        </p:spPr>
        <p:txBody>
          <a:bodyPr wrap="square">
            <a:spAutoFit/>
          </a:bodyPr>
          <a:lstStyle/>
          <a:p>
            <a:pPr>
              <a:lnSpc>
                <a:spcPts val="2300"/>
              </a:lnSpc>
            </a:pPr>
            <a:r>
              <a:rPr lang="en-US" sz="2400" dirty="0">
                <a:solidFill>
                  <a:schemeClr val="accent1"/>
                </a:solidFill>
                <a:latin typeface="Calibri" panose="020F0502020204030204" pitchFamily="34" charset="0"/>
              </a:rPr>
              <a:t>Sensitivity of prediction to small errors in input</a:t>
            </a:r>
          </a:p>
        </p:txBody>
      </p:sp>
      <p:sp>
        <p:nvSpPr>
          <p:cNvPr id="7" name="Rectangle 6"/>
          <p:cNvSpPr/>
          <p:nvPr/>
        </p:nvSpPr>
        <p:spPr>
          <a:xfrm>
            <a:off x="476250" y="2124576"/>
            <a:ext cx="8369300" cy="2616101"/>
          </a:xfrm>
          <a:prstGeom prst="rect">
            <a:avLst/>
          </a:prstGeom>
        </p:spPr>
        <p:txBody>
          <a:bodyPr wrap="square">
            <a:spAutoFit/>
          </a:bodyPr>
          <a:lstStyle/>
          <a:p>
            <a:r>
              <a:rPr lang="en-US" sz="2400" dirty="0">
                <a:solidFill>
                  <a:schemeClr val="accent1"/>
                </a:solidFill>
              </a:rPr>
              <a:t>Condition Number:</a:t>
            </a:r>
          </a:p>
          <a:p>
            <a:r>
              <a:rPr lang="en-US" sz="2000" dirty="0">
                <a:solidFill>
                  <a:schemeClr val="tx2"/>
                </a:solidFill>
              </a:rPr>
              <a:t>Given </a:t>
            </a:r>
            <a:r>
              <a:rPr lang="en-US" sz="2000" dirty="0" err="1">
                <a:solidFill>
                  <a:schemeClr val="tx2"/>
                </a:solidFill>
              </a:rPr>
              <a:t>Mx</a:t>
            </a:r>
            <a:r>
              <a:rPr lang="en-US" sz="2000" dirty="0">
                <a:solidFill>
                  <a:schemeClr val="tx2"/>
                </a:solidFill>
              </a:rPr>
              <a:t>=b, we can calculate the condition number : </a:t>
            </a:r>
          </a:p>
          <a:p>
            <a:r>
              <a:rPr lang="en-US" sz="2000" dirty="0">
                <a:solidFill>
                  <a:schemeClr val="tx2"/>
                </a:solidFill>
              </a:rPr>
              <a:t>CN = </a:t>
            </a:r>
            <a:r>
              <a:rPr lang="en-US" sz="2000" u="sng" dirty="0">
                <a:solidFill>
                  <a:schemeClr val="tx2"/>
                </a:solidFill>
              </a:rPr>
              <a:t>|</a:t>
            </a:r>
            <a:r>
              <a:rPr lang="en-US" sz="2000" u="sng" dirty="0" err="1">
                <a:solidFill>
                  <a:schemeClr val="tx2"/>
                </a:solidFill>
              </a:rPr>
              <a:t>λmax</a:t>
            </a:r>
            <a:r>
              <a:rPr lang="en-US" sz="2000" u="sng" dirty="0">
                <a:solidFill>
                  <a:schemeClr val="tx2"/>
                </a:solidFill>
              </a:rPr>
              <a:t>(M)|</a:t>
            </a:r>
          </a:p>
          <a:p>
            <a:r>
              <a:rPr lang="en-US" sz="2000" dirty="0">
                <a:solidFill>
                  <a:schemeClr val="tx2"/>
                </a:solidFill>
              </a:rPr>
              <a:t>         |</a:t>
            </a:r>
            <a:r>
              <a:rPr lang="en-US" sz="2000" dirty="0" err="1">
                <a:solidFill>
                  <a:schemeClr val="tx2"/>
                </a:solidFill>
              </a:rPr>
              <a:t>λmin</a:t>
            </a:r>
            <a:r>
              <a:rPr lang="en-US" sz="2000" dirty="0">
                <a:solidFill>
                  <a:schemeClr val="tx2"/>
                </a:solidFill>
              </a:rPr>
              <a:t>(M)|</a:t>
            </a:r>
          </a:p>
          <a:p>
            <a:endParaRPr lang="en-US" sz="2000" dirty="0">
              <a:solidFill>
                <a:schemeClr val="tx2"/>
              </a:solidFill>
            </a:endParaRPr>
          </a:p>
          <a:p>
            <a:r>
              <a:rPr lang="en-US" sz="2000" dirty="0">
                <a:solidFill>
                  <a:schemeClr val="tx2"/>
                </a:solidFill>
              </a:rPr>
              <a:t>Note: if the condition number is large, the data matrix is ill-posed (does not have a unique, well-defined solution). This means the solution is unstable and coefficients can easily change with new data.</a:t>
            </a:r>
          </a:p>
        </p:txBody>
      </p:sp>
    </p:spTree>
    <p:extLst>
      <p:ext uri="{BB962C8B-B14F-4D97-AF65-F5344CB8AC3E}">
        <p14:creationId xmlns:p14="http://schemas.microsoft.com/office/powerpoint/2010/main" val="4247618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5BA-8FF1-4362-B3C7-41BE8756B2EC}"/>
              </a:ext>
            </a:extLst>
          </p:cNvPr>
          <p:cNvSpPr>
            <a:spLocks noGrp="1"/>
          </p:cNvSpPr>
          <p:nvPr>
            <p:ph type="ctrTitle"/>
          </p:nvPr>
        </p:nvSpPr>
        <p:spPr/>
        <p:txBody>
          <a:bodyPr/>
          <a:lstStyle/>
          <a:p>
            <a:r>
              <a:rPr lang="en-US" dirty="0"/>
              <a:t>Introduction to model selection</a:t>
            </a:r>
          </a:p>
        </p:txBody>
      </p:sp>
      <p:sp>
        <p:nvSpPr>
          <p:cNvPr id="5" name="Subtitle 4">
            <a:extLst>
              <a:ext uri="{FF2B5EF4-FFF2-40B4-BE49-F238E27FC236}">
                <a16:creationId xmlns:a16="http://schemas.microsoft.com/office/drawing/2014/main" id="{549E0BAC-57ED-CA4B-A6FE-9CDF018059B9}"/>
              </a:ext>
            </a:extLst>
          </p:cNvPr>
          <p:cNvSpPr>
            <a:spLocks noGrp="1"/>
          </p:cNvSpPr>
          <p:nvPr>
            <p:ph type="subTitle" idx="1"/>
          </p:nvPr>
        </p:nvSpPr>
        <p:spPr/>
        <p:txBody>
          <a:bodyPr>
            <a:normAutofit fontScale="92500" lnSpcReduction="20000"/>
          </a:bodyPr>
          <a:lstStyle/>
          <a:p>
            <a:endParaRPr lang="en-US" dirty="0"/>
          </a:p>
        </p:txBody>
      </p:sp>
    </p:spTree>
    <p:extLst>
      <p:ext uri="{BB962C8B-B14F-4D97-AF65-F5344CB8AC3E}">
        <p14:creationId xmlns:p14="http://schemas.microsoft.com/office/powerpoint/2010/main" val="1203590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87DBE-FB47-4BEF-AC8C-38D40789B3EF}"/>
              </a:ext>
            </a:extLst>
          </p:cNvPr>
          <p:cNvSpPr>
            <a:spLocks noGrp="1"/>
          </p:cNvSpPr>
          <p:nvPr>
            <p:ph idx="1"/>
          </p:nvPr>
        </p:nvSpPr>
        <p:spPr>
          <a:xfrm>
            <a:off x="291702" y="932414"/>
            <a:ext cx="7954832" cy="3479225"/>
          </a:xfrm>
        </p:spPr>
        <p:txBody>
          <a:bodyPr>
            <a:noAutofit/>
          </a:bodyPr>
          <a:lstStyle/>
          <a:p>
            <a:r>
              <a:rPr lang="en-US" sz="1800" dirty="0"/>
              <a:t> Pick the model with the best cost function (highest log-likelihood) </a:t>
            </a:r>
          </a:p>
        </p:txBody>
      </p:sp>
      <p:sp>
        <p:nvSpPr>
          <p:cNvPr id="5" name="Title 4">
            <a:extLst>
              <a:ext uri="{FF2B5EF4-FFF2-40B4-BE49-F238E27FC236}">
                <a16:creationId xmlns:a16="http://schemas.microsoft.com/office/drawing/2014/main" id="{4EBE9B56-9F50-4781-98D1-8AF052EA59E7}"/>
              </a:ext>
            </a:extLst>
          </p:cNvPr>
          <p:cNvSpPr>
            <a:spLocks noGrp="1"/>
          </p:cNvSpPr>
          <p:nvPr>
            <p:ph type="title"/>
          </p:nvPr>
        </p:nvSpPr>
        <p:spPr>
          <a:xfrm>
            <a:off x="291702" y="256961"/>
            <a:ext cx="8337191" cy="738165"/>
          </a:xfrm>
        </p:spPr>
        <p:txBody>
          <a:bodyPr/>
          <a:lstStyle/>
          <a:p>
            <a:r>
              <a:rPr lang="en-US" sz="2600" dirty="0"/>
              <a:t>For models with the same number of features, easy:</a:t>
            </a:r>
            <a:endParaRPr lang="en-US" sz="2600" baseline="30000" dirty="0"/>
          </a:p>
        </p:txBody>
      </p:sp>
      <p:grpSp>
        <p:nvGrpSpPr>
          <p:cNvPr id="4" name="Group 3">
            <a:extLst>
              <a:ext uri="{FF2B5EF4-FFF2-40B4-BE49-F238E27FC236}">
                <a16:creationId xmlns:a16="http://schemas.microsoft.com/office/drawing/2014/main" id="{ED9B052E-523F-FC4C-90DE-017ED2335822}"/>
              </a:ext>
            </a:extLst>
          </p:cNvPr>
          <p:cNvGrpSpPr/>
          <p:nvPr/>
        </p:nvGrpSpPr>
        <p:grpSpPr>
          <a:xfrm>
            <a:off x="2009322" y="1308342"/>
            <a:ext cx="4864100" cy="2902744"/>
            <a:chOff x="2139950" y="545307"/>
            <a:chExt cx="4864100" cy="2902744"/>
          </a:xfrm>
        </p:grpSpPr>
        <p:pic>
          <p:nvPicPr>
            <p:cNvPr id="6" name="Picture 5">
              <a:extLst>
                <a:ext uri="{FF2B5EF4-FFF2-40B4-BE49-F238E27FC236}">
                  <a16:creationId xmlns:a16="http://schemas.microsoft.com/office/drawing/2014/main" id="{D0623ACA-889A-5140-AB33-84B79A5C66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39950" y="545307"/>
              <a:ext cx="4864100" cy="2902744"/>
            </a:xfrm>
            <a:prstGeom prst="rect">
              <a:avLst/>
            </a:prstGeom>
          </p:spPr>
        </p:pic>
        <p:cxnSp>
          <p:nvCxnSpPr>
            <p:cNvPr id="7" name="Straight Connector 6">
              <a:extLst>
                <a:ext uri="{FF2B5EF4-FFF2-40B4-BE49-F238E27FC236}">
                  <a16:creationId xmlns:a16="http://schemas.microsoft.com/office/drawing/2014/main" id="{C94B90A4-6D12-E645-9840-7850C1245683}"/>
                </a:ext>
              </a:extLst>
            </p:cNvPr>
            <p:cNvCxnSpPr/>
            <p:nvPr/>
          </p:nvCxnSpPr>
          <p:spPr>
            <a:xfrm flipV="1">
              <a:off x="3746500" y="942975"/>
              <a:ext cx="2413000" cy="199072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308188-2FCB-FD4E-B1B2-9A8BD382EE67}"/>
                </a:ext>
              </a:extLst>
            </p:cNvPr>
            <p:cNvCxnSpPr/>
            <p:nvPr/>
          </p:nvCxnSpPr>
          <p:spPr>
            <a:xfrm flipV="1">
              <a:off x="3556000" y="1990725"/>
              <a:ext cx="3111500" cy="171450"/>
            </a:xfrm>
            <a:prstGeom prst="line">
              <a:avLst/>
            </a:prstGeom>
            <a:ln w="28575">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9C5412-F0D8-1F42-AC7B-D44771CE2AE8}"/>
                </a:ext>
              </a:extLst>
            </p:cNvPr>
            <p:cNvCxnSpPr/>
            <p:nvPr/>
          </p:nvCxnSpPr>
          <p:spPr>
            <a:xfrm flipV="1">
              <a:off x="3556000" y="1028700"/>
              <a:ext cx="3060700" cy="184785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54AA55-D0E6-E745-A6B1-0FA17B406508}"/>
                </a:ext>
              </a:extLst>
            </p:cNvPr>
            <p:cNvCxnSpPr/>
            <p:nvPr/>
          </p:nvCxnSpPr>
          <p:spPr>
            <a:xfrm flipV="1">
              <a:off x="3581400" y="1619250"/>
              <a:ext cx="2844800" cy="66675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aphicFrame>
        <p:nvGraphicFramePr>
          <p:cNvPr id="11" name="Object 10">
            <a:extLst>
              <a:ext uri="{FF2B5EF4-FFF2-40B4-BE49-F238E27FC236}">
                <a16:creationId xmlns:a16="http://schemas.microsoft.com/office/drawing/2014/main" id="{E57A7F4D-47BB-1A40-A60B-F0DE9718FE84}"/>
              </a:ext>
            </a:extLst>
          </p:cNvPr>
          <p:cNvGraphicFramePr>
            <a:graphicFrameLocks noChangeAspect="1"/>
          </p:cNvGraphicFramePr>
          <p:nvPr>
            <p:extLst>
              <p:ext uri="{D42A27DB-BD31-4B8C-83A1-F6EECF244321}">
                <p14:modId xmlns:p14="http://schemas.microsoft.com/office/powerpoint/2010/main" val="4183566188"/>
              </p:ext>
            </p:extLst>
          </p:nvPr>
        </p:nvGraphicFramePr>
        <p:xfrm>
          <a:off x="3111500" y="4295706"/>
          <a:ext cx="2921000" cy="416161"/>
        </p:xfrm>
        <a:graphic>
          <a:graphicData uri="http://schemas.openxmlformats.org/presentationml/2006/ole">
            <mc:AlternateContent xmlns:mc="http://schemas.openxmlformats.org/markup-compatibility/2006">
              <mc:Choice xmlns:v="urn:schemas-microsoft-com:vml" Requires="v">
                <p:oleObj spid="_x0000_s60437" name="Equation" r:id="rId4" imgW="1269720" imgH="241200" progId="Equation.3">
                  <p:embed/>
                </p:oleObj>
              </mc:Choice>
              <mc:Fallback>
                <p:oleObj name="Equation" r:id="rId4" imgW="1269720" imgH="241200" progId="Equation.3">
                  <p:embed/>
                  <p:pic>
                    <p:nvPicPr>
                      <p:cNvPr id="11" name="Object 10"/>
                      <p:cNvPicPr>
                        <a:picLocks noChangeAspect="1" noChangeArrowheads="1"/>
                      </p:cNvPicPr>
                      <p:nvPr/>
                    </p:nvPicPr>
                    <p:blipFill>
                      <a:blip r:embed="rId5"/>
                      <a:srcRect/>
                      <a:stretch>
                        <a:fillRect/>
                      </a:stretch>
                    </p:blipFill>
                    <p:spPr bwMode="auto">
                      <a:xfrm>
                        <a:off x="3111500" y="4295706"/>
                        <a:ext cx="2921000" cy="41616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795045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9919" r="9090"/>
          <a:stretch/>
        </p:blipFill>
        <p:spPr>
          <a:xfrm>
            <a:off x="111758" y="1113946"/>
            <a:ext cx="8920484" cy="2358446"/>
          </a:xfrm>
          <a:prstGeom prst="rect">
            <a:avLst/>
          </a:prstGeom>
        </p:spPr>
      </p:pic>
      <p:sp>
        <p:nvSpPr>
          <p:cNvPr id="6" name="Rectangle 5"/>
          <p:cNvSpPr/>
          <p:nvPr/>
        </p:nvSpPr>
        <p:spPr>
          <a:xfrm>
            <a:off x="799488" y="3624744"/>
            <a:ext cx="1792414" cy="461665"/>
          </a:xfrm>
          <a:prstGeom prst="rect">
            <a:avLst/>
          </a:prstGeom>
        </p:spPr>
        <p:txBody>
          <a:bodyPr wrap="none">
            <a:spAutoFit/>
          </a:bodyPr>
          <a:lstStyle/>
          <a:p>
            <a:r>
              <a:rPr lang="en-US" sz="2400" dirty="0">
                <a:solidFill>
                  <a:schemeClr val="accent1"/>
                </a:solidFill>
                <a:latin typeface="Calibri" panose="020F0502020204030204" pitchFamily="34" charset="0"/>
              </a:rPr>
              <a:t>Under-fitting</a:t>
            </a:r>
            <a:endParaRPr lang="en-US" sz="2400" dirty="0">
              <a:solidFill>
                <a:schemeClr val="accent1"/>
              </a:solidFill>
            </a:endParaRPr>
          </a:p>
        </p:txBody>
      </p:sp>
      <p:sp>
        <p:nvSpPr>
          <p:cNvPr id="7" name="Rectangle 6"/>
          <p:cNvSpPr/>
          <p:nvPr/>
        </p:nvSpPr>
        <p:spPr>
          <a:xfrm>
            <a:off x="3835739" y="3624743"/>
            <a:ext cx="1384964" cy="461665"/>
          </a:xfrm>
          <a:prstGeom prst="rect">
            <a:avLst/>
          </a:prstGeom>
        </p:spPr>
        <p:txBody>
          <a:bodyPr wrap="none">
            <a:spAutoFit/>
          </a:bodyPr>
          <a:lstStyle/>
          <a:p>
            <a:r>
              <a:rPr lang="en-US" sz="2400" dirty="0">
                <a:solidFill>
                  <a:schemeClr val="accent1"/>
                </a:solidFill>
                <a:latin typeface="Calibri" panose="020F0502020204030204" pitchFamily="34" charset="0"/>
              </a:rPr>
              <a:t>Just Right</a:t>
            </a:r>
            <a:endParaRPr lang="en-US" sz="2400" dirty="0">
              <a:solidFill>
                <a:schemeClr val="accent1"/>
              </a:solidFill>
            </a:endParaRPr>
          </a:p>
        </p:txBody>
      </p:sp>
      <p:sp>
        <p:nvSpPr>
          <p:cNvPr id="8" name="Rectangle 7"/>
          <p:cNvSpPr/>
          <p:nvPr/>
        </p:nvSpPr>
        <p:spPr>
          <a:xfrm>
            <a:off x="6820238" y="3624743"/>
            <a:ext cx="1535847" cy="461665"/>
          </a:xfrm>
          <a:prstGeom prst="rect">
            <a:avLst/>
          </a:prstGeom>
        </p:spPr>
        <p:txBody>
          <a:bodyPr wrap="none">
            <a:spAutoFit/>
          </a:bodyPr>
          <a:lstStyle/>
          <a:p>
            <a:r>
              <a:rPr lang="en-US" sz="2400" dirty="0">
                <a:solidFill>
                  <a:schemeClr val="accent1"/>
                </a:solidFill>
                <a:latin typeface="Calibri" panose="020F0502020204030204" pitchFamily="34" charset="0"/>
              </a:rPr>
              <a:t>Overfitting</a:t>
            </a:r>
            <a:endParaRPr lang="en-US" sz="2400" dirty="0">
              <a:solidFill>
                <a:schemeClr val="accent1"/>
              </a:solidFill>
            </a:endParaRPr>
          </a:p>
        </p:txBody>
      </p:sp>
      <p:sp>
        <p:nvSpPr>
          <p:cNvPr id="9" name="Title 4">
            <a:extLst>
              <a:ext uri="{FF2B5EF4-FFF2-40B4-BE49-F238E27FC236}">
                <a16:creationId xmlns:a16="http://schemas.microsoft.com/office/drawing/2014/main" id="{8871BD0A-629F-AA41-B63F-FBAEEEA5CC94}"/>
              </a:ext>
            </a:extLst>
          </p:cNvPr>
          <p:cNvSpPr>
            <a:spLocks noGrp="1"/>
          </p:cNvSpPr>
          <p:nvPr>
            <p:ph type="title"/>
          </p:nvPr>
        </p:nvSpPr>
        <p:spPr>
          <a:xfrm>
            <a:off x="291702" y="256961"/>
            <a:ext cx="8337191" cy="738165"/>
          </a:xfrm>
        </p:spPr>
        <p:txBody>
          <a:bodyPr/>
          <a:lstStyle/>
          <a:p>
            <a:r>
              <a:rPr lang="en-US" sz="2400" dirty="0"/>
              <a:t>Need to revisit over/under-fitting and model complexity</a:t>
            </a:r>
            <a:endParaRPr lang="en-US" sz="2400" baseline="30000" dirty="0"/>
          </a:p>
        </p:txBody>
      </p:sp>
    </p:spTree>
    <p:extLst>
      <p:ext uri="{BB962C8B-B14F-4D97-AF65-F5344CB8AC3E}">
        <p14:creationId xmlns:p14="http://schemas.microsoft.com/office/powerpoint/2010/main" val="150693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9919" r="9090"/>
          <a:stretch/>
        </p:blipFill>
        <p:spPr>
          <a:xfrm>
            <a:off x="111758" y="1113946"/>
            <a:ext cx="8920484" cy="2358446"/>
          </a:xfrm>
          <a:prstGeom prst="rect">
            <a:avLst/>
          </a:prstGeom>
        </p:spPr>
      </p:pic>
      <p:sp>
        <p:nvSpPr>
          <p:cNvPr id="9" name="Title 4">
            <a:extLst>
              <a:ext uri="{FF2B5EF4-FFF2-40B4-BE49-F238E27FC236}">
                <a16:creationId xmlns:a16="http://schemas.microsoft.com/office/drawing/2014/main" id="{8871BD0A-629F-AA41-B63F-FBAEEEA5CC94}"/>
              </a:ext>
            </a:extLst>
          </p:cNvPr>
          <p:cNvSpPr>
            <a:spLocks noGrp="1"/>
          </p:cNvSpPr>
          <p:nvPr>
            <p:ph type="title"/>
          </p:nvPr>
        </p:nvSpPr>
        <p:spPr>
          <a:xfrm>
            <a:off x="291702" y="256961"/>
            <a:ext cx="8337191" cy="738165"/>
          </a:xfrm>
        </p:spPr>
        <p:txBody>
          <a:bodyPr/>
          <a:lstStyle/>
          <a:p>
            <a:r>
              <a:rPr lang="en-US" sz="2400" dirty="0"/>
              <a:t>Need to revisit over/under-fitting and model complexity</a:t>
            </a:r>
            <a:endParaRPr lang="en-US" sz="2400" baseline="30000" dirty="0"/>
          </a:p>
        </p:txBody>
      </p:sp>
      <p:sp>
        <p:nvSpPr>
          <p:cNvPr id="10" name="Rectangle 9">
            <a:extLst>
              <a:ext uri="{FF2B5EF4-FFF2-40B4-BE49-F238E27FC236}">
                <a16:creationId xmlns:a16="http://schemas.microsoft.com/office/drawing/2014/main" id="{832EF85A-624A-524B-8B53-F8761B76FEEC}"/>
              </a:ext>
            </a:extLst>
          </p:cNvPr>
          <p:cNvSpPr/>
          <p:nvPr/>
        </p:nvSpPr>
        <p:spPr>
          <a:xfrm>
            <a:off x="375708" y="3761470"/>
            <a:ext cx="7867650" cy="954107"/>
          </a:xfrm>
          <a:prstGeom prst="rect">
            <a:avLst/>
          </a:prstGeom>
        </p:spPr>
        <p:txBody>
          <a:bodyPr wrap="square">
            <a:spAutoFit/>
          </a:bodyPr>
          <a:lstStyle/>
          <a:p>
            <a:r>
              <a:rPr lang="en-US" sz="2800" dirty="0">
                <a:solidFill>
                  <a:schemeClr val="tx2"/>
                </a:solidFill>
                <a:latin typeface="Calibri" panose="020F0502020204030204" pitchFamily="34" charset="0"/>
              </a:rPr>
              <a:t>Process: Fit a training set then calculate MSE on your test set </a:t>
            </a:r>
            <a:r>
              <a:rPr lang="en-US" sz="2800" strike="sngStrike" dirty="0">
                <a:solidFill>
                  <a:schemeClr val="tx2"/>
                </a:solidFill>
                <a:latin typeface="Calibri" panose="020F0502020204030204" pitchFamily="34" charset="0"/>
              </a:rPr>
              <a:t>(in </a:t>
            </a:r>
            <a:r>
              <a:rPr lang="en-US" sz="2800" strike="sngStrike" dirty="0" err="1">
                <a:solidFill>
                  <a:schemeClr val="tx2"/>
                </a:solidFill>
                <a:latin typeface="Calibri" panose="020F0502020204030204" pitchFamily="34" charset="0"/>
              </a:rPr>
              <a:t>sklearn</a:t>
            </a:r>
            <a:r>
              <a:rPr lang="en-US" sz="2800" strike="sngStrike" dirty="0">
                <a:solidFill>
                  <a:schemeClr val="tx2"/>
                </a:solidFill>
                <a:latin typeface="Calibri" panose="020F0502020204030204" pitchFamily="34" charset="0"/>
              </a:rPr>
              <a:t>: fit &gt; predict &gt; score)</a:t>
            </a:r>
            <a:endParaRPr lang="en-US" sz="2800" strike="sngStrike" dirty="0">
              <a:solidFill>
                <a:schemeClr val="tx2"/>
              </a:solidFill>
            </a:endParaRPr>
          </a:p>
        </p:txBody>
      </p:sp>
    </p:spTree>
    <p:extLst>
      <p:ext uri="{BB962C8B-B14F-4D97-AF65-F5344CB8AC3E}">
        <p14:creationId xmlns:p14="http://schemas.microsoft.com/office/powerpoint/2010/main" val="759014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9919" r="9090"/>
          <a:stretch/>
        </p:blipFill>
        <p:spPr>
          <a:xfrm>
            <a:off x="111758" y="1842079"/>
            <a:ext cx="8920484" cy="2358446"/>
          </a:xfrm>
          <a:prstGeom prst="rect">
            <a:avLst/>
          </a:prstGeom>
        </p:spPr>
      </p:pic>
      <p:grpSp>
        <p:nvGrpSpPr>
          <p:cNvPr id="3" name="Group 2"/>
          <p:cNvGrpSpPr/>
          <p:nvPr/>
        </p:nvGrpSpPr>
        <p:grpSpPr>
          <a:xfrm>
            <a:off x="746268" y="1241482"/>
            <a:ext cx="8181615" cy="600597"/>
            <a:chOff x="983335" y="1366081"/>
            <a:chExt cx="8181615" cy="600597"/>
          </a:xfrm>
        </p:grpSpPr>
        <p:sp>
          <p:nvSpPr>
            <p:cNvPr id="2" name="Rectangle 1"/>
            <p:cNvSpPr/>
            <p:nvPr/>
          </p:nvSpPr>
          <p:spPr>
            <a:xfrm>
              <a:off x="983335" y="1381903"/>
              <a:ext cx="2028119" cy="584775"/>
            </a:xfrm>
            <a:prstGeom prst="rect">
              <a:avLst/>
            </a:prstGeom>
          </p:spPr>
          <p:txBody>
            <a:bodyPr wrap="none">
              <a:spAutoFit/>
            </a:bodyPr>
            <a:lstStyle/>
            <a:p>
              <a:r>
                <a:rPr lang="en-US" sz="3200" dirty="0">
                  <a:solidFill>
                    <a:schemeClr val="accent1"/>
                  </a:solidFill>
                  <a:latin typeface="Calibri" panose="020F0502020204030204" pitchFamily="34" charset="0"/>
                </a:rPr>
                <a:t>Low adj. R²</a:t>
              </a:r>
              <a:endParaRPr lang="en-US" sz="3200" dirty="0">
                <a:solidFill>
                  <a:schemeClr val="accent1"/>
                </a:solidFill>
              </a:endParaRPr>
            </a:p>
          </p:txBody>
        </p:sp>
        <p:sp>
          <p:nvSpPr>
            <p:cNvPr id="9" name="Rectangle 8"/>
            <p:cNvSpPr/>
            <p:nvPr/>
          </p:nvSpPr>
          <p:spPr>
            <a:xfrm>
              <a:off x="3754961" y="1366081"/>
              <a:ext cx="2454518" cy="584775"/>
            </a:xfrm>
            <a:prstGeom prst="rect">
              <a:avLst/>
            </a:prstGeom>
          </p:spPr>
          <p:txBody>
            <a:bodyPr wrap="none">
              <a:spAutoFit/>
            </a:bodyPr>
            <a:lstStyle/>
            <a:p>
              <a:r>
                <a:rPr lang="en-US" sz="3200" dirty="0">
                  <a:solidFill>
                    <a:schemeClr val="accent1"/>
                  </a:solidFill>
                  <a:latin typeface="Calibri" panose="020F0502020204030204" pitchFamily="34" charset="0"/>
                </a:rPr>
                <a:t>Higher adj. R²</a:t>
              </a:r>
              <a:endParaRPr lang="en-US" sz="3200" dirty="0">
                <a:solidFill>
                  <a:schemeClr val="accent1"/>
                </a:solidFill>
              </a:endParaRPr>
            </a:p>
          </p:txBody>
        </p:sp>
        <p:sp>
          <p:nvSpPr>
            <p:cNvPr id="10" name="Rectangle 9"/>
            <p:cNvSpPr/>
            <p:nvPr/>
          </p:nvSpPr>
          <p:spPr>
            <a:xfrm>
              <a:off x="6559557" y="1366081"/>
              <a:ext cx="2605393" cy="584775"/>
            </a:xfrm>
            <a:prstGeom prst="rect">
              <a:avLst/>
            </a:prstGeom>
          </p:spPr>
          <p:txBody>
            <a:bodyPr wrap="none">
              <a:spAutoFit/>
            </a:bodyPr>
            <a:lstStyle/>
            <a:p>
              <a:r>
                <a:rPr lang="en-US" sz="3200" dirty="0">
                  <a:solidFill>
                    <a:schemeClr val="accent1"/>
                  </a:solidFill>
                  <a:latin typeface="Calibri" panose="020F0502020204030204" pitchFamily="34" charset="0"/>
                </a:rPr>
                <a:t>Highest adj. R²</a:t>
              </a:r>
              <a:endParaRPr lang="en-US" sz="3200" dirty="0">
                <a:solidFill>
                  <a:schemeClr val="accent1"/>
                </a:solidFill>
              </a:endParaRPr>
            </a:p>
          </p:txBody>
        </p:sp>
      </p:grpSp>
      <p:sp>
        <p:nvSpPr>
          <p:cNvPr id="7" name="Title 4">
            <a:extLst>
              <a:ext uri="{FF2B5EF4-FFF2-40B4-BE49-F238E27FC236}">
                <a16:creationId xmlns:a16="http://schemas.microsoft.com/office/drawing/2014/main" id="{8A9D946B-F866-AE4C-8F00-96F07957CABD}"/>
              </a:ext>
            </a:extLst>
          </p:cNvPr>
          <p:cNvSpPr>
            <a:spLocks noGrp="1"/>
          </p:cNvSpPr>
          <p:nvPr>
            <p:ph type="title"/>
          </p:nvPr>
        </p:nvSpPr>
        <p:spPr>
          <a:xfrm>
            <a:off x="291702" y="256961"/>
            <a:ext cx="8337191" cy="738165"/>
          </a:xfrm>
        </p:spPr>
        <p:txBody>
          <a:bodyPr/>
          <a:lstStyle/>
          <a:p>
            <a:r>
              <a:rPr lang="en-US" sz="2400" dirty="0"/>
              <a:t>We can use adjusted R2 for models of different complexity</a:t>
            </a:r>
            <a:endParaRPr lang="en-US" sz="2400" baseline="30000" dirty="0"/>
          </a:p>
        </p:txBody>
      </p:sp>
    </p:spTree>
    <p:extLst>
      <p:ext uri="{BB962C8B-B14F-4D97-AF65-F5344CB8AC3E}">
        <p14:creationId xmlns:p14="http://schemas.microsoft.com/office/powerpoint/2010/main" val="3526420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5BF19-99A0-AD44-A3F7-C723CAC8EEDE}"/>
              </a:ext>
            </a:extLst>
          </p:cNvPr>
          <p:cNvPicPr>
            <a:picLocks noChangeAspect="1"/>
          </p:cNvPicPr>
          <p:nvPr/>
        </p:nvPicPr>
        <p:blipFill>
          <a:blip r:embed="rId2"/>
          <a:stretch>
            <a:fillRect/>
          </a:stretch>
        </p:blipFill>
        <p:spPr>
          <a:xfrm>
            <a:off x="2323108" y="170864"/>
            <a:ext cx="4722585" cy="4801772"/>
          </a:xfrm>
          <a:prstGeom prst="rect">
            <a:avLst/>
          </a:prstGeom>
        </p:spPr>
      </p:pic>
      <p:sp>
        <p:nvSpPr>
          <p:cNvPr id="5" name="Rectangle 4"/>
          <p:cNvSpPr/>
          <p:nvPr/>
        </p:nvSpPr>
        <p:spPr>
          <a:xfrm>
            <a:off x="5056093" y="1781175"/>
            <a:ext cx="1900519" cy="2952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395635" y="1533103"/>
            <a:ext cx="1725654" cy="1062257"/>
          </a:xfrm>
          <a:prstGeom prst="rect">
            <a:avLst/>
          </a:prstGeom>
        </p:spPr>
        <p:txBody>
          <a:bodyPr wrap="square">
            <a:spAutoFit/>
          </a:bodyPr>
          <a:lstStyle/>
          <a:p>
            <a:pPr>
              <a:lnSpc>
                <a:spcPts val="2500"/>
              </a:lnSpc>
            </a:pPr>
            <a:r>
              <a:rPr lang="en-US" sz="2400" dirty="0">
                <a:solidFill>
                  <a:schemeClr val="accent1"/>
                </a:solidFill>
                <a:latin typeface="Calibri" panose="020F0502020204030204" pitchFamily="34" charset="0"/>
              </a:rPr>
              <a:t>Akaike Information Criterion</a:t>
            </a:r>
            <a:endParaRPr lang="en-US" sz="2400" dirty="0">
              <a:solidFill>
                <a:schemeClr val="accent1"/>
              </a:solidFill>
            </a:endParaRPr>
          </a:p>
        </p:txBody>
      </p:sp>
    </p:spTree>
    <p:extLst>
      <p:ext uri="{BB962C8B-B14F-4D97-AF65-F5344CB8AC3E}">
        <p14:creationId xmlns:p14="http://schemas.microsoft.com/office/powerpoint/2010/main" val="1268630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l="9919" r="9090"/>
          <a:stretch/>
        </p:blipFill>
        <p:spPr>
          <a:xfrm>
            <a:off x="111758" y="2587148"/>
            <a:ext cx="8920484" cy="2358446"/>
          </a:xfrm>
          <a:prstGeom prst="rect">
            <a:avLst/>
          </a:prstGeom>
        </p:spPr>
      </p:pic>
      <p:sp>
        <p:nvSpPr>
          <p:cNvPr id="13" name="Rectangle 12"/>
          <p:cNvSpPr/>
          <p:nvPr/>
        </p:nvSpPr>
        <p:spPr>
          <a:xfrm>
            <a:off x="2179498" y="1746514"/>
            <a:ext cx="2392501" cy="461665"/>
          </a:xfrm>
          <a:prstGeom prst="rect">
            <a:avLst/>
          </a:prstGeom>
        </p:spPr>
        <p:txBody>
          <a:bodyPr wrap="square">
            <a:spAutoFit/>
          </a:bodyPr>
          <a:lstStyle/>
          <a:p>
            <a:r>
              <a:rPr lang="en-US" sz="2400" dirty="0">
                <a:solidFill>
                  <a:schemeClr val="tx2"/>
                </a:solidFill>
                <a:latin typeface="Calibri" panose="020F0502020204030204" pitchFamily="34" charset="0"/>
              </a:rPr>
              <a:t>k = # parameters</a:t>
            </a:r>
            <a:endParaRPr lang="en-US" sz="2400" dirty="0">
              <a:solidFill>
                <a:schemeClr val="tx2"/>
              </a:solidFill>
            </a:endParaRPr>
          </a:p>
        </p:txBody>
      </p:sp>
      <p:sp>
        <p:nvSpPr>
          <p:cNvPr id="6" name="Rectangle 5"/>
          <p:cNvSpPr/>
          <p:nvPr/>
        </p:nvSpPr>
        <p:spPr>
          <a:xfrm>
            <a:off x="5105399" y="1746514"/>
            <a:ext cx="2562981" cy="461665"/>
          </a:xfrm>
          <a:prstGeom prst="rect">
            <a:avLst/>
          </a:prstGeom>
        </p:spPr>
        <p:txBody>
          <a:bodyPr wrap="square">
            <a:spAutoFit/>
          </a:bodyPr>
          <a:lstStyle/>
          <a:p>
            <a:r>
              <a:rPr lang="en-US" sz="2400" dirty="0">
                <a:solidFill>
                  <a:schemeClr val="tx2"/>
                </a:solidFill>
                <a:latin typeface="Calibri" panose="020F0502020204030204" pitchFamily="34" charset="0"/>
              </a:rPr>
              <a:t>L = Log likelihood</a:t>
            </a:r>
            <a:endParaRPr lang="en-US" sz="2400" dirty="0">
              <a:solidFill>
                <a:schemeClr val="tx2"/>
              </a:solidFill>
            </a:endParaRPr>
          </a:p>
        </p:txBody>
      </p:sp>
      <p:cxnSp>
        <p:nvCxnSpPr>
          <p:cNvPr id="15" name="Straight Arrow Connector 14"/>
          <p:cNvCxnSpPr>
            <a:endCxn id="13" idx="0"/>
          </p:cNvCxnSpPr>
          <p:nvPr/>
        </p:nvCxnSpPr>
        <p:spPr>
          <a:xfrm flipH="1">
            <a:off x="3375749" y="1541230"/>
            <a:ext cx="544928" cy="205284"/>
          </a:xfrm>
          <a:prstGeom prst="straightConnector1">
            <a:avLst/>
          </a:prstGeom>
          <a:ln w="38100">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0"/>
          </p:cNvCxnSpPr>
          <p:nvPr/>
        </p:nvCxnSpPr>
        <p:spPr>
          <a:xfrm>
            <a:off x="5458784" y="1541228"/>
            <a:ext cx="928106" cy="205286"/>
          </a:xfrm>
          <a:prstGeom prst="straightConnector1">
            <a:avLst/>
          </a:prstGeom>
          <a:ln w="38100">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790433610"/>
              </p:ext>
            </p:extLst>
          </p:nvPr>
        </p:nvGraphicFramePr>
        <p:xfrm>
          <a:off x="2819894" y="1107515"/>
          <a:ext cx="3262312" cy="425053"/>
        </p:xfrm>
        <a:graphic>
          <a:graphicData uri="http://schemas.openxmlformats.org/presentationml/2006/ole">
            <mc:AlternateContent xmlns:mc="http://schemas.openxmlformats.org/markup-compatibility/2006">
              <mc:Choice xmlns:v="urn:schemas-microsoft-com:vml" Requires="v">
                <p:oleObj spid="_x0000_s16454" name="Equation" r:id="rId5" imgW="1168200" imgH="203040" progId="Equation.3">
                  <p:embed/>
                </p:oleObj>
              </mc:Choice>
              <mc:Fallback>
                <p:oleObj name="Equation" r:id="rId5" imgW="1168200" imgH="203040" progId="Equation.3">
                  <p:embed/>
                  <p:pic>
                    <p:nvPicPr>
                      <p:cNvPr id="0" name=""/>
                      <p:cNvPicPr>
                        <a:picLocks noChangeAspect="1" noChangeArrowheads="1"/>
                      </p:cNvPicPr>
                      <p:nvPr/>
                    </p:nvPicPr>
                    <p:blipFill>
                      <a:blip r:embed="rId6"/>
                      <a:srcRect/>
                      <a:stretch>
                        <a:fillRect/>
                      </a:stretch>
                    </p:blipFill>
                    <p:spPr bwMode="auto">
                      <a:xfrm>
                        <a:off x="2819894" y="1107515"/>
                        <a:ext cx="3262312" cy="425053"/>
                      </a:xfrm>
                      <a:prstGeom prst="rect">
                        <a:avLst/>
                      </a:prstGeom>
                      <a:noFill/>
                      <a:ln>
                        <a:noFill/>
                      </a:ln>
                    </p:spPr>
                  </p:pic>
                </p:oleObj>
              </mc:Fallback>
            </mc:AlternateContent>
          </a:graphicData>
        </a:graphic>
      </p:graphicFrame>
      <p:sp>
        <p:nvSpPr>
          <p:cNvPr id="10" name="Title 4">
            <a:extLst>
              <a:ext uri="{FF2B5EF4-FFF2-40B4-BE49-F238E27FC236}">
                <a16:creationId xmlns:a16="http://schemas.microsoft.com/office/drawing/2014/main" id="{15AEB5CF-B5CD-D946-A4A2-5CB71BB699AC}"/>
              </a:ext>
            </a:extLst>
          </p:cNvPr>
          <p:cNvSpPr>
            <a:spLocks noGrp="1"/>
          </p:cNvSpPr>
          <p:nvPr>
            <p:ph type="title"/>
          </p:nvPr>
        </p:nvSpPr>
        <p:spPr>
          <a:xfrm>
            <a:off x="291702" y="256961"/>
            <a:ext cx="8337191" cy="738165"/>
          </a:xfrm>
        </p:spPr>
        <p:txBody>
          <a:bodyPr/>
          <a:lstStyle/>
          <a:p>
            <a:r>
              <a:rPr lang="en-US" sz="2400" dirty="0"/>
              <a:t>AIC measures model parsimony (lower AIC is better)</a:t>
            </a:r>
            <a:endParaRPr lang="en-US" sz="2400" baseline="30000" dirty="0"/>
          </a:p>
        </p:txBody>
      </p:sp>
    </p:spTree>
    <p:extLst>
      <p:ext uri="{BB962C8B-B14F-4D97-AF65-F5344CB8AC3E}">
        <p14:creationId xmlns:p14="http://schemas.microsoft.com/office/powerpoint/2010/main" val="285224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6C1D08-F013-CF44-8B40-200832870E11}"/>
              </a:ext>
            </a:extLst>
          </p:cNvPr>
          <p:cNvPicPr>
            <a:picLocks noChangeAspect="1"/>
          </p:cNvPicPr>
          <p:nvPr/>
        </p:nvPicPr>
        <p:blipFill>
          <a:blip r:embed="rId3"/>
          <a:stretch>
            <a:fillRect/>
          </a:stretch>
        </p:blipFill>
        <p:spPr>
          <a:xfrm>
            <a:off x="2323108" y="170864"/>
            <a:ext cx="4722585" cy="4801772"/>
          </a:xfrm>
          <a:prstGeom prst="rect">
            <a:avLst/>
          </a:prstGeom>
        </p:spPr>
      </p:pic>
      <p:sp>
        <p:nvSpPr>
          <p:cNvPr id="6" name="Rectangle 5"/>
          <p:cNvSpPr/>
          <p:nvPr/>
        </p:nvSpPr>
        <p:spPr>
          <a:xfrm>
            <a:off x="89452" y="845731"/>
            <a:ext cx="2671233" cy="1631216"/>
          </a:xfrm>
          <a:prstGeom prst="rect">
            <a:avLst/>
          </a:prstGeom>
        </p:spPr>
        <p:txBody>
          <a:bodyPr wrap="square">
            <a:spAutoFit/>
          </a:bodyPr>
          <a:lstStyle/>
          <a:p>
            <a:pPr>
              <a:lnSpc>
                <a:spcPts val="3000"/>
              </a:lnSpc>
            </a:pPr>
            <a:r>
              <a:rPr lang="en-US" sz="2400" dirty="0">
                <a:ln w="0"/>
                <a:solidFill>
                  <a:schemeClr val="accent1"/>
                </a:solidFill>
                <a:latin typeface="Calibri" panose="020F0502020204030204" pitchFamily="34" charset="0"/>
              </a:rPr>
              <a:t>Model type: Ordinary</a:t>
            </a:r>
          </a:p>
          <a:p>
            <a:pPr>
              <a:lnSpc>
                <a:spcPts val="3000"/>
              </a:lnSpc>
            </a:pPr>
            <a:r>
              <a:rPr lang="en-US" sz="2400" dirty="0">
                <a:ln w="0"/>
                <a:solidFill>
                  <a:schemeClr val="accent1"/>
                </a:solidFill>
                <a:latin typeface="Calibri" panose="020F0502020204030204" pitchFamily="34" charset="0"/>
              </a:rPr>
              <a:t>Least Squares = linear regression</a:t>
            </a:r>
            <a:endParaRPr lang="en-US" sz="2400" dirty="0">
              <a:ln w="0"/>
              <a:solidFill>
                <a:schemeClr val="accent1"/>
              </a:solidFill>
            </a:endParaRPr>
          </a:p>
        </p:txBody>
      </p:sp>
      <p:sp>
        <p:nvSpPr>
          <p:cNvPr id="5" name="Rectangle 4"/>
          <p:cNvSpPr/>
          <p:nvPr/>
        </p:nvSpPr>
        <p:spPr>
          <a:xfrm>
            <a:off x="2419462" y="706021"/>
            <a:ext cx="2671234" cy="5810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463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12A346-9624-C64E-A159-7189AE1EDB87}"/>
              </a:ext>
            </a:extLst>
          </p:cNvPr>
          <p:cNvPicPr>
            <a:picLocks noChangeAspect="1"/>
          </p:cNvPicPr>
          <p:nvPr/>
        </p:nvPicPr>
        <p:blipFill>
          <a:blip r:embed="rId2"/>
          <a:stretch>
            <a:fillRect/>
          </a:stretch>
        </p:blipFill>
        <p:spPr>
          <a:xfrm>
            <a:off x="2323108" y="170864"/>
            <a:ext cx="4722585" cy="4801772"/>
          </a:xfrm>
          <a:prstGeom prst="rect">
            <a:avLst/>
          </a:prstGeom>
        </p:spPr>
      </p:pic>
      <p:sp>
        <p:nvSpPr>
          <p:cNvPr id="5" name="Rectangle 4"/>
          <p:cNvSpPr/>
          <p:nvPr/>
        </p:nvSpPr>
        <p:spPr>
          <a:xfrm>
            <a:off x="5056093" y="2047875"/>
            <a:ext cx="1900519" cy="2952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480300" y="1799803"/>
            <a:ext cx="1725654" cy="1062257"/>
          </a:xfrm>
          <a:prstGeom prst="rect">
            <a:avLst/>
          </a:prstGeom>
        </p:spPr>
        <p:txBody>
          <a:bodyPr wrap="square">
            <a:spAutoFit/>
          </a:bodyPr>
          <a:lstStyle/>
          <a:p>
            <a:pPr>
              <a:lnSpc>
                <a:spcPts val="2500"/>
              </a:lnSpc>
            </a:pPr>
            <a:r>
              <a:rPr lang="en-US" sz="2400" dirty="0">
                <a:solidFill>
                  <a:schemeClr val="accent1"/>
                </a:solidFill>
                <a:latin typeface="Calibri" panose="020F0502020204030204" pitchFamily="34" charset="0"/>
              </a:rPr>
              <a:t>Bayesian Information Criterion</a:t>
            </a:r>
            <a:endParaRPr lang="en-US" sz="2400" dirty="0">
              <a:solidFill>
                <a:schemeClr val="accent1"/>
              </a:solidFill>
            </a:endParaRPr>
          </a:p>
        </p:txBody>
      </p:sp>
    </p:spTree>
    <p:extLst>
      <p:ext uri="{BB962C8B-B14F-4D97-AF65-F5344CB8AC3E}">
        <p14:creationId xmlns:p14="http://schemas.microsoft.com/office/powerpoint/2010/main" val="47792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l="9919" r="9090"/>
          <a:stretch/>
        </p:blipFill>
        <p:spPr>
          <a:xfrm>
            <a:off x="1067156" y="2528093"/>
            <a:ext cx="6786282" cy="2358446"/>
          </a:xfrm>
          <a:prstGeom prst="rect">
            <a:avLst/>
          </a:prstGeom>
        </p:spPr>
      </p:pic>
      <p:sp>
        <p:nvSpPr>
          <p:cNvPr id="13" name="Rectangle 12"/>
          <p:cNvSpPr/>
          <p:nvPr/>
        </p:nvSpPr>
        <p:spPr>
          <a:xfrm>
            <a:off x="1878324" y="1881983"/>
            <a:ext cx="1944377" cy="461665"/>
          </a:xfrm>
          <a:prstGeom prst="rect">
            <a:avLst/>
          </a:prstGeom>
        </p:spPr>
        <p:txBody>
          <a:bodyPr wrap="square">
            <a:spAutoFit/>
          </a:bodyPr>
          <a:lstStyle/>
          <a:p>
            <a:r>
              <a:rPr lang="en-US" sz="2400" dirty="0">
                <a:solidFill>
                  <a:schemeClr val="tx2"/>
                </a:solidFill>
                <a:latin typeface="Calibri" panose="020F0502020204030204" pitchFamily="34" charset="0"/>
              </a:rPr>
              <a:t># parameters</a:t>
            </a:r>
            <a:endParaRPr lang="en-US" sz="2400" dirty="0">
              <a:solidFill>
                <a:schemeClr val="tx2"/>
              </a:solidFill>
            </a:endParaRPr>
          </a:p>
        </p:txBody>
      </p:sp>
      <p:sp>
        <p:nvSpPr>
          <p:cNvPr id="6" name="Rectangle 5"/>
          <p:cNvSpPr/>
          <p:nvPr/>
        </p:nvSpPr>
        <p:spPr>
          <a:xfrm>
            <a:off x="5549900" y="1881983"/>
            <a:ext cx="1943100" cy="461665"/>
          </a:xfrm>
          <a:prstGeom prst="rect">
            <a:avLst/>
          </a:prstGeom>
        </p:spPr>
        <p:txBody>
          <a:bodyPr wrap="square">
            <a:spAutoFit/>
          </a:bodyPr>
          <a:lstStyle/>
          <a:p>
            <a:r>
              <a:rPr lang="en-US" sz="2400" dirty="0">
                <a:solidFill>
                  <a:schemeClr val="tx2"/>
                </a:solidFill>
                <a:latin typeface="Calibri" panose="020F0502020204030204" pitchFamily="34" charset="0"/>
              </a:rPr>
              <a:t>Log likelihood</a:t>
            </a:r>
            <a:endParaRPr lang="en-US" sz="2400" dirty="0">
              <a:solidFill>
                <a:schemeClr val="tx2"/>
              </a:solidFill>
            </a:endParaRPr>
          </a:p>
        </p:txBody>
      </p:sp>
      <p:cxnSp>
        <p:nvCxnSpPr>
          <p:cNvPr id="15" name="Straight Arrow Connector 14"/>
          <p:cNvCxnSpPr>
            <a:endCxn id="13" idx="0"/>
          </p:cNvCxnSpPr>
          <p:nvPr/>
        </p:nvCxnSpPr>
        <p:spPr>
          <a:xfrm flipH="1">
            <a:off x="2850513" y="1676697"/>
            <a:ext cx="768987" cy="205286"/>
          </a:xfrm>
          <a:prstGeom prst="straightConnector1">
            <a:avLst/>
          </a:prstGeom>
          <a:ln w="38100">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03284" y="1676697"/>
            <a:ext cx="618167" cy="205286"/>
          </a:xfrm>
          <a:prstGeom prst="straightConnector1">
            <a:avLst/>
          </a:prstGeom>
          <a:ln w="38100">
            <a:tailEnd type="arrow" w="med" len="sm"/>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019381" y="1884521"/>
            <a:ext cx="1187344" cy="461665"/>
          </a:xfrm>
          <a:prstGeom prst="rect">
            <a:avLst/>
          </a:prstGeom>
        </p:spPr>
        <p:txBody>
          <a:bodyPr wrap="none">
            <a:spAutoFit/>
          </a:bodyPr>
          <a:lstStyle/>
          <a:p>
            <a:r>
              <a:rPr lang="en-US" sz="2400" dirty="0">
                <a:solidFill>
                  <a:schemeClr val="tx2"/>
                </a:solidFill>
                <a:latin typeface="Calibri" panose="020F0502020204030204" pitchFamily="34" charset="0"/>
              </a:rPr>
              <a:t># points</a:t>
            </a:r>
          </a:p>
        </p:txBody>
      </p:sp>
      <p:cxnSp>
        <p:nvCxnSpPr>
          <p:cNvPr id="11" name="Straight Arrow Connector 10"/>
          <p:cNvCxnSpPr/>
          <p:nvPr/>
        </p:nvCxnSpPr>
        <p:spPr>
          <a:xfrm>
            <a:off x="4660346" y="1678018"/>
            <a:ext cx="39208" cy="261115"/>
          </a:xfrm>
          <a:prstGeom prst="straightConnector1">
            <a:avLst/>
          </a:prstGeom>
          <a:ln w="38100">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816738108"/>
              </p:ext>
            </p:extLst>
          </p:nvPr>
        </p:nvGraphicFramePr>
        <p:xfrm>
          <a:off x="2569369" y="1251645"/>
          <a:ext cx="4005262" cy="425053"/>
        </p:xfrm>
        <a:graphic>
          <a:graphicData uri="http://schemas.openxmlformats.org/presentationml/2006/ole">
            <mc:AlternateContent xmlns:mc="http://schemas.openxmlformats.org/markup-compatibility/2006">
              <mc:Choice xmlns:v="urn:schemas-microsoft-com:vml" Requires="v">
                <p:oleObj spid="_x0000_s18502" name="Equation" r:id="rId5" imgW="1434960" imgH="203040" progId="Equation.3">
                  <p:embed/>
                </p:oleObj>
              </mc:Choice>
              <mc:Fallback>
                <p:oleObj name="Equation" r:id="rId5" imgW="1434960" imgH="203040" progId="Equation.3">
                  <p:embed/>
                  <p:pic>
                    <p:nvPicPr>
                      <p:cNvPr id="0" name=""/>
                      <p:cNvPicPr>
                        <a:picLocks noChangeAspect="1" noChangeArrowheads="1"/>
                      </p:cNvPicPr>
                      <p:nvPr/>
                    </p:nvPicPr>
                    <p:blipFill>
                      <a:blip r:embed="rId6"/>
                      <a:srcRect/>
                      <a:stretch>
                        <a:fillRect/>
                      </a:stretch>
                    </p:blipFill>
                    <p:spPr bwMode="auto">
                      <a:xfrm>
                        <a:off x="2569369" y="1251645"/>
                        <a:ext cx="4005262" cy="425053"/>
                      </a:xfrm>
                      <a:prstGeom prst="rect">
                        <a:avLst/>
                      </a:prstGeom>
                      <a:noFill/>
                      <a:ln>
                        <a:noFill/>
                      </a:ln>
                    </p:spPr>
                  </p:pic>
                </p:oleObj>
              </mc:Fallback>
            </mc:AlternateContent>
          </a:graphicData>
        </a:graphic>
      </p:graphicFrame>
      <p:sp>
        <p:nvSpPr>
          <p:cNvPr id="12" name="Title 4">
            <a:extLst>
              <a:ext uri="{FF2B5EF4-FFF2-40B4-BE49-F238E27FC236}">
                <a16:creationId xmlns:a16="http://schemas.microsoft.com/office/drawing/2014/main" id="{11B8CCB9-B725-DA45-ABB7-9FA46802BE78}"/>
              </a:ext>
            </a:extLst>
          </p:cNvPr>
          <p:cNvSpPr>
            <a:spLocks noGrp="1"/>
          </p:cNvSpPr>
          <p:nvPr>
            <p:ph type="title"/>
          </p:nvPr>
        </p:nvSpPr>
        <p:spPr>
          <a:xfrm>
            <a:off x="291702" y="256961"/>
            <a:ext cx="8337191" cy="738165"/>
          </a:xfrm>
        </p:spPr>
        <p:txBody>
          <a:bodyPr/>
          <a:lstStyle/>
          <a:p>
            <a:r>
              <a:rPr lang="en-US" sz="2400" dirty="0"/>
              <a:t>BIC is a penalized AIC, again lower is better</a:t>
            </a:r>
            <a:endParaRPr lang="en-US" sz="2400" baseline="30000" dirty="0"/>
          </a:p>
        </p:txBody>
      </p:sp>
    </p:spTree>
    <p:extLst>
      <p:ext uri="{BB962C8B-B14F-4D97-AF65-F5344CB8AC3E}">
        <p14:creationId xmlns:p14="http://schemas.microsoft.com/office/powerpoint/2010/main" val="10354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5BA-8FF1-4362-B3C7-41BE8756B2EC}"/>
              </a:ext>
            </a:extLst>
          </p:cNvPr>
          <p:cNvSpPr>
            <a:spLocks noGrp="1"/>
          </p:cNvSpPr>
          <p:nvPr>
            <p:ph type="ctrTitle"/>
          </p:nvPr>
        </p:nvSpPr>
        <p:spPr/>
        <p:txBody>
          <a:bodyPr/>
          <a:lstStyle/>
          <a:p>
            <a:r>
              <a:rPr lang="en-US" dirty="0"/>
              <a:t>My model isn’t awesome enough yet!</a:t>
            </a:r>
          </a:p>
        </p:txBody>
      </p:sp>
      <p:sp>
        <p:nvSpPr>
          <p:cNvPr id="3" name="Text Placeholder 2">
            <a:extLst>
              <a:ext uri="{FF2B5EF4-FFF2-40B4-BE49-F238E27FC236}">
                <a16:creationId xmlns:a16="http://schemas.microsoft.com/office/drawing/2014/main" id="{0BE7CD68-CE89-406F-8794-9483979CC267}"/>
              </a:ext>
            </a:extLst>
          </p:cNvPr>
          <p:cNvSpPr>
            <a:spLocks noGrp="1"/>
          </p:cNvSpPr>
          <p:nvPr>
            <p:ph type="subTitle" idx="1"/>
          </p:nvPr>
        </p:nvSpPr>
        <p:spPr/>
        <p:txBody>
          <a:bodyPr>
            <a:normAutofit fontScale="92500" lnSpcReduction="20000"/>
          </a:bodyPr>
          <a:lstStyle/>
          <a:p>
            <a:r>
              <a:rPr lang="en-US" dirty="0"/>
              <a:t>What more can I do?</a:t>
            </a:r>
          </a:p>
        </p:txBody>
      </p:sp>
    </p:spTree>
    <p:extLst>
      <p:ext uri="{BB962C8B-B14F-4D97-AF65-F5344CB8AC3E}">
        <p14:creationId xmlns:p14="http://schemas.microsoft.com/office/powerpoint/2010/main" val="3142998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7600" y="525035"/>
            <a:ext cx="6908800" cy="4093428"/>
          </a:xfrm>
          <a:prstGeom prst="rect">
            <a:avLst/>
          </a:prstGeom>
        </p:spPr>
        <p:txBody>
          <a:bodyPr wrap="square">
            <a:spAutoFit/>
          </a:bodyPr>
          <a:lstStyle/>
          <a:p>
            <a:pPr algn="ctr"/>
            <a:r>
              <a:rPr lang="en-US" sz="3200" b="1" dirty="0">
                <a:solidFill>
                  <a:schemeClr val="tx1">
                    <a:lumMod val="75000"/>
                    <a:lumOff val="25000"/>
                  </a:schemeClr>
                </a:solidFill>
                <a:latin typeface="Calibri" panose="020F0502020204030204" pitchFamily="34" charset="0"/>
              </a:rPr>
              <a:t>Try these and check test error</a:t>
            </a:r>
          </a:p>
          <a:p>
            <a:pPr algn="ctr"/>
            <a:r>
              <a:rPr lang="en-US" sz="3200" b="1" dirty="0">
                <a:solidFill>
                  <a:schemeClr val="tx1">
                    <a:lumMod val="75000"/>
                    <a:lumOff val="25000"/>
                  </a:schemeClr>
                </a:solidFill>
                <a:latin typeface="Calibri" panose="020F0502020204030204" pitchFamily="34" charset="0"/>
              </a:rPr>
              <a:t>(or AIC ,BIC, etc.):</a:t>
            </a:r>
            <a:endParaRPr lang="en-US" sz="3200" dirty="0">
              <a:solidFill>
                <a:schemeClr val="tx1">
                  <a:lumMod val="75000"/>
                  <a:lumOff val="25000"/>
                </a:schemeClr>
              </a:solidFill>
              <a:latin typeface="Calibri" panose="020F0502020204030204" pitchFamily="34" charset="0"/>
            </a:endParaRPr>
          </a:p>
          <a:p>
            <a:pPr marL="514350" indent="-514350">
              <a:buFont typeface="+mj-lt"/>
              <a:buAutoNum type="arabicPeriod"/>
            </a:pPr>
            <a:r>
              <a:rPr lang="en-US" sz="2800" dirty="0">
                <a:solidFill>
                  <a:schemeClr val="bg2">
                    <a:lumMod val="50000"/>
                  </a:schemeClr>
                </a:solidFill>
                <a:latin typeface="Calibri" panose="020F0502020204030204" pitchFamily="34" charset="0"/>
              </a:rPr>
              <a:t>Use a smaller set of features</a:t>
            </a:r>
          </a:p>
          <a:p>
            <a:pPr marL="514350" indent="-514350">
              <a:buFont typeface="+mj-lt"/>
              <a:buAutoNum type="arabicPeriod"/>
            </a:pPr>
            <a:r>
              <a:rPr lang="en-US" sz="2800" dirty="0">
                <a:solidFill>
                  <a:schemeClr val="bg2">
                    <a:lumMod val="50000"/>
                  </a:schemeClr>
                </a:solidFill>
                <a:latin typeface="Calibri" panose="020F0502020204030204" pitchFamily="34" charset="0"/>
              </a:rPr>
              <a:t>Try adding polynomials</a:t>
            </a:r>
          </a:p>
          <a:p>
            <a:pPr marL="514350" indent="-514350">
              <a:buFont typeface="+mj-lt"/>
              <a:buAutoNum type="arabicPeriod"/>
            </a:pPr>
            <a:r>
              <a:rPr lang="en-US" sz="2800" dirty="0">
                <a:solidFill>
                  <a:schemeClr val="bg2">
                    <a:lumMod val="50000"/>
                  </a:schemeClr>
                </a:solidFill>
                <a:latin typeface="Calibri" panose="020F0502020204030204" pitchFamily="34" charset="0"/>
              </a:rPr>
              <a:t>Check functional forms for each feature</a:t>
            </a:r>
          </a:p>
          <a:p>
            <a:pPr marL="514350" indent="-514350">
              <a:buFont typeface="+mj-lt"/>
              <a:buAutoNum type="arabicPeriod"/>
            </a:pPr>
            <a:r>
              <a:rPr lang="en-US" sz="2800" dirty="0">
                <a:solidFill>
                  <a:schemeClr val="bg2">
                    <a:lumMod val="50000"/>
                  </a:schemeClr>
                </a:solidFill>
                <a:latin typeface="Calibri" panose="020F0502020204030204" pitchFamily="34" charset="0"/>
              </a:rPr>
              <a:t>Try including other features</a:t>
            </a:r>
          </a:p>
          <a:p>
            <a:pPr marL="514350" indent="-514350">
              <a:buFont typeface="+mj-lt"/>
              <a:buAutoNum type="arabicPeriod"/>
            </a:pPr>
            <a:r>
              <a:rPr lang="en-US" sz="2800" dirty="0">
                <a:solidFill>
                  <a:schemeClr val="bg2">
                    <a:lumMod val="50000"/>
                  </a:schemeClr>
                </a:solidFill>
                <a:latin typeface="Calibri" panose="020F0502020204030204" pitchFamily="34" charset="0"/>
              </a:rPr>
              <a:t>Use more data (bigger training set)</a:t>
            </a:r>
          </a:p>
          <a:p>
            <a:pPr marL="514350" indent="-514350">
              <a:buFont typeface="+mj-lt"/>
              <a:buAutoNum type="arabicPeriod"/>
            </a:pPr>
            <a:r>
              <a:rPr lang="en-US" sz="2800" dirty="0">
                <a:solidFill>
                  <a:schemeClr val="bg2">
                    <a:lumMod val="50000"/>
                  </a:schemeClr>
                </a:solidFill>
                <a:latin typeface="Calibri" panose="020F0502020204030204" pitchFamily="34" charset="0"/>
              </a:rPr>
              <a:t>Regularization (this week)</a:t>
            </a:r>
          </a:p>
          <a:p>
            <a:pPr marL="514350" indent="-514350">
              <a:buFont typeface="+mj-lt"/>
              <a:buAutoNum type="arabicPeriod"/>
            </a:pPr>
            <a:r>
              <a:rPr lang="en-US" sz="2800" dirty="0">
                <a:solidFill>
                  <a:schemeClr val="bg2">
                    <a:lumMod val="50000"/>
                  </a:schemeClr>
                </a:solidFill>
                <a:latin typeface="Calibri" panose="020F0502020204030204" pitchFamily="34" charset="0"/>
              </a:rPr>
              <a:t>Try other model types (future lectures)</a:t>
            </a:r>
          </a:p>
        </p:txBody>
      </p:sp>
    </p:spTree>
    <p:extLst>
      <p:ext uri="{BB962C8B-B14F-4D97-AF65-F5344CB8AC3E}">
        <p14:creationId xmlns:p14="http://schemas.microsoft.com/office/powerpoint/2010/main" val="2386452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E00B3C-C312-E94E-942F-1238589665C9}"/>
              </a:ext>
            </a:extLst>
          </p:cNvPr>
          <p:cNvPicPr>
            <a:picLocks noChangeAspect="1"/>
          </p:cNvPicPr>
          <p:nvPr/>
        </p:nvPicPr>
        <p:blipFill>
          <a:blip r:embed="rId3"/>
          <a:stretch>
            <a:fillRect/>
          </a:stretch>
        </p:blipFill>
        <p:spPr>
          <a:xfrm>
            <a:off x="2323108" y="170864"/>
            <a:ext cx="4722585" cy="4801772"/>
          </a:xfrm>
          <a:prstGeom prst="rect">
            <a:avLst/>
          </a:prstGeom>
        </p:spPr>
      </p:pic>
      <p:sp>
        <p:nvSpPr>
          <p:cNvPr id="6" name="Rectangle 5"/>
          <p:cNvSpPr/>
          <p:nvPr/>
        </p:nvSpPr>
        <p:spPr>
          <a:xfrm>
            <a:off x="1617714" y="1596121"/>
            <a:ext cx="553357" cy="646331"/>
          </a:xfrm>
          <a:prstGeom prst="rect">
            <a:avLst/>
          </a:prstGeom>
        </p:spPr>
        <p:txBody>
          <a:bodyPr wrap="none">
            <a:spAutoFit/>
          </a:bodyPr>
          <a:lstStyle/>
          <a:p>
            <a:r>
              <a:rPr lang="en-US" sz="3600" dirty="0">
                <a:solidFill>
                  <a:schemeClr val="accent1"/>
                </a:solidFill>
                <a:latin typeface="Calibri" panose="020F0502020204030204" pitchFamily="34" charset="0"/>
              </a:rPr>
              <a:t>m</a:t>
            </a:r>
            <a:endParaRPr lang="en-US" sz="3600" dirty="0">
              <a:solidFill>
                <a:schemeClr val="accent1"/>
              </a:solidFill>
            </a:endParaRPr>
          </a:p>
        </p:txBody>
      </p:sp>
      <p:sp>
        <p:nvSpPr>
          <p:cNvPr id="5" name="Rectangle 4"/>
          <p:cNvSpPr/>
          <p:nvPr/>
        </p:nvSpPr>
        <p:spPr>
          <a:xfrm>
            <a:off x="2393788" y="1799924"/>
            <a:ext cx="2659476" cy="27652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90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t="-1" b="46388"/>
          <a:stretch/>
        </p:blipFill>
        <p:spPr>
          <a:xfrm>
            <a:off x="1547857" y="151814"/>
            <a:ext cx="4572000" cy="2537460"/>
          </a:xfrm>
          <a:prstGeom prst="rect">
            <a:avLst/>
          </a:prstGeom>
        </p:spPr>
      </p:pic>
      <p:sp>
        <p:nvSpPr>
          <p:cNvPr id="5" name="Rectangle 4"/>
          <p:cNvSpPr/>
          <p:nvPr/>
        </p:nvSpPr>
        <p:spPr>
          <a:xfrm>
            <a:off x="1598656" y="2014160"/>
            <a:ext cx="2597959" cy="3143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7AA0D76-6E45-734E-8533-F0E579619104}"/>
              </a:ext>
            </a:extLst>
          </p:cNvPr>
          <p:cNvGrpSpPr/>
          <p:nvPr/>
        </p:nvGrpSpPr>
        <p:grpSpPr>
          <a:xfrm>
            <a:off x="939166" y="3258591"/>
            <a:ext cx="7265669" cy="1243930"/>
            <a:chOff x="1064379" y="3258591"/>
            <a:chExt cx="7265669" cy="1243930"/>
          </a:xfrm>
        </p:grpSpPr>
        <p:sp>
          <p:nvSpPr>
            <p:cNvPr id="6" name="Rectangle 5"/>
            <p:cNvSpPr/>
            <p:nvPr/>
          </p:nvSpPr>
          <p:spPr>
            <a:xfrm>
              <a:off x="1064379" y="3258591"/>
              <a:ext cx="2164670" cy="1243930"/>
            </a:xfrm>
            <a:prstGeom prst="rect">
              <a:avLst/>
            </a:prstGeom>
          </p:spPr>
          <p:txBody>
            <a:bodyPr wrap="square">
              <a:spAutoFit/>
            </a:bodyPr>
            <a:lstStyle/>
            <a:p>
              <a:pPr>
                <a:lnSpc>
                  <a:spcPts val="3000"/>
                </a:lnSpc>
              </a:pPr>
              <a:r>
                <a:rPr lang="en-US" sz="2800" dirty="0">
                  <a:solidFill>
                    <a:schemeClr val="accent1"/>
                  </a:solidFill>
                  <a:latin typeface="Calibri" panose="020F0502020204030204" pitchFamily="34" charset="0"/>
                </a:rPr>
                <a:t>Residual degrees of freedom</a:t>
              </a:r>
            </a:p>
          </p:txBody>
        </p:sp>
        <p:sp>
          <p:nvSpPr>
            <p:cNvPr id="7" name="Rectangle 6"/>
            <p:cNvSpPr/>
            <p:nvPr/>
          </p:nvSpPr>
          <p:spPr>
            <a:xfrm>
              <a:off x="3758048" y="3504235"/>
              <a:ext cx="4572000" cy="830997"/>
            </a:xfrm>
            <a:prstGeom prst="rect">
              <a:avLst/>
            </a:prstGeom>
          </p:spPr>
          <p:txBody>
            <a:bodyPr>
              <a:spAutoFit/>
            </a:bodyPr>
            <a:lstStyle/>
            <a:p>
              <a:r>
                <a:rPr lang="en-US" sz="2400" dirty="0">
                  <a:solidFill>
                    <a:schemeClr val="tx2"/>
                  </a:solidFill>
                  <a:latin typeface="Calibri" panose="020F0502020204030204" pitchFamily="34" charset="0"/>
                </a:rPr>
                <a:t>Number of observations - number of parameters (including intercept)</a:t>
              </a:r>
              <a:endParaRPr lang="en-US" sz="2400" dirty="0">
                <a:solidFill>
                  <a:schemeClr val="tx2"/>
                </a:solidFill>
              </a:endParaRPr>
            </a:p>
          </p:txBody>
        </p:sp>
        <p:sp>
          <p:nvSpPr>
            <p:cNvPr id="8" name="Rectangle 7"/>
            <p:cNvSpPr/>
            <p:nvPr/>
          </p:nvSpPr>
          <p:spPr>
            <a:xfrm>
              <a:off x="2918412" y="3417958"/>
              <a:ext cx="567884" cy="1015663"/>
            </a:xfrm>
            <a:prstGeom prst="rect">
              <a:avLst/>
            </a:prstGeom>
          </p:spPr>
          <p:txBody>
            <a:bodyPr wrap="none">
              <a:spAutoFit/>
            </a:bodyPr>
            <a:lstStyle/>
            <a:p>
              <a:r>
                <a:rPr lang="en-US" sz="6000" dirty="0">
                  <a:solidFill>
                    <a:schemeClr val="tx2"/>
                  </a:solidFill>
                  <a:latin typeface="Calibri" panose="020F0502020204030204" pitchFamily="34" charset="0"/>
                </a:rPr>
                <a:t>=</a:t>
              </a:r>
              <a:endParaRPr lang="en-US" sz="6000" dirty="0">
                <a:solidFill>
                  <a:schemeClr val="tx2"/>
                </a:solidFill>
              </a:endParaRPr>
            </a:p>
          </p:txBody>
        </p:sp>
      </p:grpSp>
    </p:spTree>
    <p:extLst>
      <p:ext uri="{BB962C8B-B14F-4D97-AF65-F5344CB8AC3E}">
        <p14:creationId xmlns:p14="http://schemas.microsoft.com/office/powerpoint/2010/main" val="183325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2801B0-56A5-D64C-B699-43D45F4712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 b="46388"/>
          <a:stretch/>
        </p:blipFill>
        <p:spPr>
          <a:xfrm>
            <a:off x="1547857" y="151814"/>
            <a:ext cx="4572000" cy="2537460"/>
          </a:xfrm>
          <a:prstGeom prst="rect">
            <a:avLst/>
          </a:prstGeom>
        </p:spPr>
      </p:pic>
      <p:sp>
        <p:nvSpPr>
          <p:cNvPr id="5" name="Rectangle 4"/>
          <p:cNvSpPr/>
          <p:nvPr/>
        </p:nvSpPr>
        <p:spPr>
          <a:xfrm>
            <a:off x="1598656" y="2314575"/>
            <a:ext cx="2597959" cy="3143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0606FD3-8125-E340-A436-1AF40DD4D40A}"/>
              </a:ext>
            </a:extLst>
          </p:cNvPr>
          <p:cNvGrpSpPr/>
          <p:nvPr/>
        </p:nvGrpSpPr>
        <p:grpSpPr>
          <a:xfrm>
            <a:off x="862682" y="3192232"/>
            <a:ext cx="7418636" cy="1254189"/>
            <a:chOff x="991811" y="3192232"/>
            <a:chExt cx="7418636" cy="1254189"/>
          </a:xfrm>
        </p:grpSpPr>
        <p:sp>
          <p:nvSpPr>
            <p:cNvPr id="2" name="Rectangle 1"/>
            <p:cNvSpPr/>
            <p:nvPr/>
          </p:nvSpPr>
          <p:spPr>
            <a:xfrm>
              <a:off x="991811" y="3192232"/>
              <a:ext cx="2102003" cy="1254189"/>
            </a:xfrm>
            <a:prstGeom prst="rect">
              <a:avLst/>
            </a:prstGeom>
          </p:spPr>
          <p:txBody>
            <a:bodyPr wrap="square">
              <a:spAutoFit/>
            </a:bodyPr>
            <a:lstStyle/>
            <a:p>
              <a:pPr>
                <a:lnSpc>
                  <a:spcPts val="3000"/>
                </a:lnSpc>
              </a:pPr>
              <a:r>
                <a:rPr lang="en-US" sz="2800" dirty="0">
                  <a:solidFill>
                    <a:schemeClr val="accent1"/>
                  </a:solidFill>
                  <a:latin typeface="Calibri" panose="020F0502020204030204" pitchFamily="34" charset="0"/>
                </a:rPr>
                <a:t>Model degrees of freedom</a:t>
              </a:r>
            </a:p>
          </p:txBody>
        </p:sp>
        <p:sp>
          <p:nvSpPr>
            <p:cNvPr id="6" name="Rectangle 5"/>
            <p:cNvSpPr/>
            <p:nvPr/>
          </p:nvSpPr>
          <p:spPr>
            <a:xfrm>
              <a:off x="3838447" y="3376444"/>
              <a:ext cx="4572000" cy="830997"/>
            </a:xfrm>
            <a:prstGeom prst="rect">
              <a:avLst/>
            </a:prstGeom>
          </p:spPr>
          <p:txBody>
            <a:bodyPr>
              <a:spAutoFit/>
            </a:bodyPr>
            <a:lstStyle/>
            <a:p>
              <a:r>
                <a:rPr lang="en-US" sz="2800" dirty="0">
                  <a:solidFill>
                    <a:srgbClr val="4F82BE"/>
                  </a:solidFill>
                  <a:latin typeface="Calibri" panose="020F0502020204030204" pitchFamily="34" charset="0"/>
                </a:rPr>
                <a:t>   </a:t>
              </a:r>
              <a:r>
                <a:rPr lang="en-US" sz="2800" dirty="0">
                  <a:solidFill>
                    <a:schemeClr val="bg2">
                      <a:lumMod val="50000"/>
                    </a:schemeClr>
                  </a:solidFill>
                  <a:latin typeface="Calibri" panose="020F0502020204030204" pitchFamily="34" charset="0"/>
                </a:rPr>
                <a:t>Number of parameters – 1</a:t>
              </a:r>
            </a:p>
            <a:p>
              <a:r>
                <a:rPr lang="en-US" sz="2000" dirty="0">
                  <a:solidFill>
                    <a:schemeClr val="bg2">
                      <a:lumMod val="50000"/>
                    </a:schemeClr>
                  </a:solidFill>
                  <a:latin typeface="Calibri" panose="020F0502020204030204" pitchFamily="34" charset="0"/>
                </a:rPr>
                <a:t>    (or # of features not including intercept) </a:t>
              </a:r>
              <a:endParaRPr lang="en-US" sz="2000" dirty="0">
                <a:solidFill>
                  <a:schemeClr val="bg2">
                    <a:lumMod val="50000"/>
                  </a:schemeClr>
                </a:solidFill>
              </a:endParaRPr>
            </a:p>
          </p:txBody>
        </p:sp>
        <p:sp>
          <p:nvSpPr>
            <p:cNvPr id="7" name="Rectangle 6"/>
            <p:cNvSpPr/>
            <p:nvPr/>
          </p:nvSpPr>
          <p:spPr>
            <a:xfrm>
              <a:off x="3035097" y="3423215"/>
              <a:ext cx="567884" cy="1015663"/>
            </a:xfrm>
            <a:prstGeom prst="rect">
              <a:avLst/>
            </a:prstGeom>
          </p:spPr>
          <p:txBody>
            <a:bodyPr wrap="none">
              <a:spAutoFit/>
            </a:bodyPr>
            <a:lstStyle/>
            <a:p>
              <a:r>
                <a:rPr lang="en-US" sz="6000" dirty="0">
                  <a:solidFill>
                    <a:schemeClr val="tx2"/>
                  </a:solidFill>
                  <a:latin typeface="Calibri" panose="020F0502020204030204" pitchFamily="34" charset="0"/>
                </a:rPr>
                <a:t>=</a:t>
              </a:r>
              <a:endParaRPr lang="en-US" sz="6000" dirty="0">
                <a:solidFill>
                  <a:schemeClr val="tx2"/>
                </a:solidFill>
              </a:endParaRPr>
            </a:p>
          </p:txBody>
        </p:sp>
      </p:grpSp>
    </p:spTree>
    <p:extLst>
      <p:ext uri="{BB962C8B-B14F-4D97-AF65-F5344CB8AC3E}">
        <p14:creationId xmlns:p14="http://schemas.microsoft.com/office/powerpoint/2010/main" val="79709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7ACB08-FE97-C042-B537-2E8A02E56090}"/>
              </a:ext>
            </a:extLst>
          </p:cNvPr>
          <p:cNvPicPr>
            <a:picLocks noChangeAspect="1"/>
          </p:cNvPicPr>
          <p:nvPr/>
        </p:nvPicPr>
        <p:blipFill>
          <a:blip r:embed="rId3"/>
          <a:stretch>
            <a:fillRect/>
          </a:stretch>
        </p:blipFill>
        <p:spPr>
          <a:xfrm>
            <a:off x="2323108" y="170864"/>
            <a:ext cx="4722585" cy="4801772"/>
          </a:xfrm>
          <a:prstGeom prst="rect">
            <a:avLst/>
          </a:prstGeom>
        </p:spPr>
      </p:pic>
      <p:sp>
        <p:nvSpPr>
          <p:cNvPr id="5" name="Rectangle 4"/>
          <p:cNvSpPr/>
          <p:nvPr/>
        </p:nvSpPr>
        <p:spPr>
          <a:xfrm>
            <a:off x="5016500" y="371475"/>
            <a:ext cx="1942565" cy="3143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7910623" y="1423216"/>
                <a:ext cx="930995" cy="523220"/>
              </a:xfrm>
              <a:prstGeom prst="rect">
                <a:avLst/>
              </a:prstGeom>
            </p:spPr>
            <p:txBody>
              <a:bodyPr wrap="square">
                <a:spAutoFit/>
              </a:bodyPr>
              <a:lstStyle/>
              <a:p>
                <a:endParaRPr lang="en-US" sz="2800" dirty="0">
                  <a:solidFill>
                    <a:srgbClr val="F79646"/>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7910623" y="1423216"/>
                <a:ext cx="930995" cy="523220"/>
              </a:xfrm>
              <a:prstGeom prst="rect">
                <a:avLst/>
              </a:prstGeom>
              <a:blipFill rotWithShape="1">
                <a:blip r:embed="rId4"/>
                <a:stretch>
                  <a:fillRect/>
                </a:stretch>
              </a:blipFill>
            </p:spPr>
            <p:txBody>
              <a:bodyPr/>
              <a:lstStyle/>
              <a:p>
                <a:r>
                  <a:rPr lang="en-US">
                    <a:noFill/>
                  </a:rPr>
                  <a:t> </a:t>
                </a:r>
              </a:p>
            </p:txBody>
          </p:sp>
        </mc:Fallback>
      </mc:AlternateContent>
      <p:sp>
        <p:nvSpPr>
          <p:cNvPr id="6" name="Rectangle 5"/>
          <p:cNvSpPr/>
          <p:nvPr/>
        </p:nvSpPr>
        <p:spPr>
          <a:xfrm>
            <a:off x="7342148" y="1180842"/>
            <a:ext cx="568475" cy="484748"/>
          </a:xfrm>
          <a:prstGeom prst="rect">
            <a:avLst/>
          </a:prstGeom>
        </p:spPr>
        <p:txBody>
          <a:bodyPr wrap="square">
            <a:spAutoFit/>
          </a:bodyPr>
          <a:lstStyle/>
          <a:p>
            <a:pPr>
              <a:lnSpc>
                <a:spcPts val="3000"/>
              </a:lnSpc>
            </a:pPr>
            <a:r>
              <a:rPr lang="en-US" sz="2800" b="1" dirty="0">
                <a:solidFill>
                  <a:schemeClr val="accent1"/>
                </a:solidFill>
                <a:latin typeface="Calibri" panose="020F0502020204030204" pitchFamily="34" charset="0"/>
              </a:rPr>
              <a:t>R</a:t>
            </a:r>
            <a:r>
              <a:rPr lang="en-US" sz="2800" b="1" baseline="30000" dirty="0">
                <a:solidFill>
                  <a:schemeClr val="accent1"/>
                </a:solidFill>
                <a:latin typeface="Calibri" panose="020F0502020204030204" pitchFamily="34" charset="0"/>
              </a:rPr>
              <a:t>2</a:t>
            </a:r>
            <a:endParaRPr lang="en-US" sz="28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352544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5BA-8FF1-4362-B3C7-41BE8756B2EC}"/>
              </a:ext>
            </a:extLst>
          </p:cNvPr>
          <p:cNvSpPr>
            <a:spLocks noGrp="1"/>
          </p:cNvSpPr>
          <p:nvPr>
            <p:ph type="ctrTitle"/>
          </p:nvPr>
        </p:nvSpPr>
        <p:spPr/>
        <p:txBody>
          <a:bodyPr/>
          <a:lstStyle/>
          <a:p>
            <a:r>
              <a:rPr lang="en-US" dirty="0"/>
              <a:t>Some thoughts about </a:t>
            </a:r>
            <a:r>
              <a:rPr lang="en-US" sz="4400" dirty="0"/>
              <a:t>R</a:t>
            </a:r>
            <a:r>
              <a:rPr lang="en-US" sz="4400" baseline="30000" dirty="0"/>
              <a:t>2</a:t>
            </a:r>
            <a:br>
              <a:rPr lang="en-US" sz="4400" dirty="0"/>
            </a:br>
            <a:r>
              <a:rPr lang="en-US" dirty="0"/>
              <a:t> </a:t>
            </a:r>
          </a:p>
        </p:txBody>
      </p:sp>
      <p:sp>
        <p:nvSpPr>
          <p:cNvPr id="5" name="Subtitle 4">
            <a:extLst>
              <a:ext uri="{FF2B5EF4-FFF2-40B4-BE49-F238E27FC236}">
                <a16:creationId xmlns:a16="http://schemas.microsoft.com/office/drawing/2014/main" id="{549E0BAC-57ED-CA4B-A6FE-9CDF018059B9}"/>
              </a:ext>
            </a:extLst>
          </p:cNvPr>
          <p:cNvSpPr>
            <a:spLocks noGrp="1"/>
          </p:cNvSpPr>
          <p:nvPr>
            <p:ph type="subTitle" idx="1"/>
          </p:nvPr>
        </p:nvSpPr>
        <p:spPr/>
        <p:txBody>
          <a:bodyPr>
            <a:normAutofit fontScale="92500" lnSpcReduction="20000"/>
          </a:bodyPr>
          <a:lstStyle/>
          <a:p>
            <a:r>
              <a:rPr lang="en-US" dirty="0"/>
              <a:t>OLS’s most controversial metric</a:t>
            </a:r>
          </a:p>
        </p:txBody>
      </p:sp>
    </p:spTree>
    <p:extLst>
      <p:ext uri="{BB962C8B-B14F-4D97-AF65-F5344CB8AC3E}">
        <p14:creationId xmlns:p14="http://schemas.microsoft.com/office/powerpoint/2010/main" val="56289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Theme-Blue">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txDef>
      <a:spPr/>
      <a:bodyPr vert="horz" wrap="square" lIns="0" tIns="30480" rIns="0" bIns="0" rtlCol="0">
        <a:spAutoFit/>
      </a:bodyPr>
      <a:lstStyle>
        <a:defPPr marL="12700" marR="5080" algn="l">
          <a:lnSpc>
            <a:spcPts val="3200"/>
          </a:lnSpc>
          <a:spcBef>
            <a:spcPts val="240"/>
          </a:spcBef>
          <a:defRPr sz="2700" dirty="0">
            <a:latin typeface="Arial"/>
            <a:cs typeface="Arial"/>
          </a:defRPr>
        </a:defPPr>
      </a:lstStyle>
    </a:txDef>
  </a:objectDefaults>
  <a:extraClrSchemeLst/>
  <a:extLst>
    <a:ext uri="{05A4C25C-085E-4340-85A3-A5531E510DB2}">
      <thm15:themeFamily xmlns:thm15="http://schemas.microsoft.com/office/thememl/2012/main" name="intro_git_theory2" id="{7018C554-5325-6C49-8B19-4D1AE547B2C0}" vid="{DE09F61A-939B-C04A-89CA-2D38516C0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Template>
  <TotalTime>2479</TotalTime>
  <Words>2451</Words>
  <Application>Microsoft Macintosh PowerPoint</Application>
  <PresentationFormat>On-screen Show (16:9)</PresentationFormat>
  <Paragraphs>274</Paragraphs>
  <Slides>43</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3" baseType="lpstr">
      <vt:lpstr>Wingdings 3</vt:lpstr>
      <vt:lpstr>PTSans-Regular</vt:lpstr>
      <vt:lpstr>Gill Sans MT</vt:lpstr>
      <vt:lpstr>Calibri</vt:lpstr>
      <vt:lpstr>Corbel</vt:lpstr>
      <vt:lpstr>Arial</vt:lpstr>
      <vt:lpstr>Helvetica</vt:lpstr>
      <vt:lpstr>Metis-Theme-Blue</vt:lpstr>
      <vt:lpstr>think-cell Slide</vt:lpstr>
      <vt:lpstr>Equation</vt:lpstr>
      <vt:lpstr>Linear Regression: Introduction to summary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thoughts about R2  </vt:lpstr>
      <vt:lpstr>Revisiting the OLS cost function </vt:lpstr>
      <vt:lpstr>Calculating the R2 metric</vt:lpstr>
      <vt:lpstr>Calculating the R2 metric</vt:lpstr>
      <vt:lpstr>“Distraction or nuisance?” – CMU stats prof on R2</vt:lpstr>
      <vt:lpstr>Debunking myths about R2 (from Prof Shalizi’s lecture notes) </vt:lpstr>
      <vt:lpstr>PowerPoint Presentation</vt:lpstr>
      <vt:lpstr>Debunking myths about R2 (from Prof Shalizi’s lecture notes) </vt:lpstr>
      <vt:lpstr>Debunking myths about R2 (from Prof Shalizi’s lecture notes) </vt:lpstr>
      <vt:lpstr>Debunking myths about R2 (from Prof Shalizi’s lecture notes) </vt:lpstr>
      <vt:lpstr>Debunking myths about R2 (from Prof Shalizi’s lecture notes) </vt:lpstr>
      <vt:lpstr>Adjusted R2 can overcome some of the issues</vt:lpstr>
      <vt:lpstr>Adjusted R2 can overcome some of the issues</vt:lpstr>
      <vt:lpstr>More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model selection</vt:lpstr>
      <vt:lpstr>For models with the same number of features, easy:</vt:lpstr>
      <vt:lpstr>Need to revisit over/under-fitting and model complexity</vt:lpstr>
      <vt:lpstr>Need to revisit over/under-fitting and model complexity</vt:lpstr>
      <vt:lpstr>We can use adjusted R2 for models of different complexity</vt:lpstr>
      <vt:lpstr>PowerPoint Presentation</vt:lpstr>
      <vt:lpstr>AIC measures model parsimony (lower AIC is better)</vt:lpstr>
      <vt:lpstr>PowerPoint Presentation</vt:lpstr>
      <vt:lpstr>BIC is a penalized AIC, again lower is better</vt:lpstr>
      <vt:lpstr>My model isn’t awesome enough yet!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Kristine Elcee Entena</dc:creator>
  <cp:lastModifiedBy>Joan Wang</cp:lastModifiedBy>
  <cp:revision>132</cp:revision>
  <cp:lastPrinted>2019-10-01T18:42:03Z</cp:lastPrinted>
  <dcterms:created xsi:type="dcterms:W3CDTF">2014-12-23T00:38:30Z</dcterms:created>
  <dcterms:modified xsi:type="dcterms:W3CDTF">2021-04-05T17:56:01Z</dcterms:modified>
</cp:coreProperties>
</file>